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64" r:id="rId2"/>
    <p:sldId id="263" r:id="rId3"/>
    <p:sldId id="269" r:id="rId4"/>
    <p:sldId id="265" r:id="rId5"/>
    <p:sldId id="279" r:id="rId6"/>
    <p:sldId id="288" r:id="rId7"/>
    <p:sldId id="287" r:id="rId8"/>
    <p:sldId id="281" r:id="rId9"/>
    <p:sldId id="291" r:id="rId10"/>
    <p:sldId id="292" r:id="rId11"/>
    <p:sldId id="293" r:id="rId12"/>
    <p:sldId id="294" r:id="rId13"/>
    <p:sldId id="290" r:id="rId14"/>
    <p:sldId id="296" r:id="rId15"/>
    <p:sldId id="299" r:id="rId16"/>
    <p:sldId id="304" r:id="rId17"/>
    <p:sldId id="301" r:id="rId18"/>
    <p:sldId id="302" r:id="rId19"/>
    <p:sldId id="298" r:id="rId20"/>
    <p:sldId id="306" r:id="rId21"/>
    <p:sldId id="305" r:id="rId22"/>
    <p:sldId id="303" r:id="rId23"/>
    <p:sldId id="297" r:id="rId24"/>
    <p:sldId id="266" r:id="rId25"/>
    <p:sldId id="267" r:id="rId26"/>
    <p:sldId id="268" r:id="rId27"/>
    <p:sldId id="270" r:id="rId28"/>
    <p:sldId id="271" r:id="rId29"/>
    <p:sldId id="272" r:id="rId30"/>
    <p:sldId id="275" r:id="rId31"/>
    <p:sldId id="276" r:id="rId32"/>
    <p:sldId id="257" r:id="rId33"/>
    <p:sldId id="258" r:id="rId34"/>
    <p:sldId id="262" r:id="rId35"/>
    <p:sldId id="260" r:id="rId36"/>
    <p:sldId id="274" r:id="rId37"/>
    <p:sldId id="277" r:id="rId38"/>
    <p:sldId id="278" r:id="rId39"/>
    <p:sldId id="280" r:id="rId4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8CDC"/>
    <a:srgbClr val="BF9000"/>
    <a:srgbClr val="000000"/>
    <a:srgbClr val="3A3E3F"/>
    <a:srgbClr val="632A8E"/>
    <a:srgbClr val="7F6000"/>
    <a:srgbClr val="9A57CD"/>
    <a:srgbClr val="2E8EE4"/>
    <a:srgbClr val="4472C4"/>
    <a:srgbClr val="6A8E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05" autoAdjust="0"/>
    <p:restoredTop sz="84964" autoAdjust="0"/>
  </p:normalViewPr>
  <p:slideViewPr>
    <p:cSldViewPr snapToGrid="0">
      <p:cViewPr>
        <p:scale>
          <a:sx n="73" d="100"/>
          <a:sy n="73" d="100"/>
        </p:scale>
        <p:origin x="489" y="-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AC1E9-3E82-4A62-AF19-0295C6351D44}" type="datetimeFigureOut">
              <a:rPr lang="en-GB" smtClean="0"/>
              <a:t>10/02/2021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FB828-7FE4-42D1-BEA2-6A733FD1B1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It’s</a:t>
            </a:r>
            <a:r>
              <a:rPr lang="fr-FR" dirty="0"/>
              <a:t> one of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fav</a:t>
            </a:r>
            <a:r>
              <a:rPr lang="fr-FR" dirty="0"/>
              <a:t> topic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658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1165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17398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30134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3501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1930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342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7409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207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2314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299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dirty="0"/>
              <a:t>After more than 15 years of TDD practice, we are describing here a testing strategy (</a:t>
            </a:r>
            <a:r>
              <a:rPr lang="en-GB" sz="1200" i="1" dirty="0">
                <a:solidFill>
                  <a:schemeClr val="bg1"/>
                </a:solidFill>
              </a:rPr>
              <a:t>outside-in diamond</a:t>
            </a:r>
            <a:r>
              <a:rPr lang="en-GB" sz="1200" b="0" dirty="0"/>
              <a:t>) that works amazingly well in many of our contexts (clients, domains , teams, cultures)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4502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9258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3191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05023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80155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4465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2095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7620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9309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5074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721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94831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0531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2280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8596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Blind spots of lots of test strategies is due to the fact that dev doesn’t take lot of time to code integration tests (vs. unit ones)</a:t>
            </a:r>
          </a:p>
          <a:p>
            <a:r>
              <a:rPr lang="en-GB" dirty="0"/>
              <a:t>We trade off former approaches (UT x IT) in </a:t>
            </a:r>
            <a:r>
              <a:rPr lang="en-GB" dirty="0" err="1"/>
              <a:t>favor</a:t>
            </a:r>
            <a:r>
              <a:rPr lang="en-GB" dirty="0"/>
              <a:t> of quietness in production whatever the dev team.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Realizing that We realized that dev took more time to unit test than to integration tests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Dev dedicate a lot more times to unit test than integration tests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450063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37258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https://miro.medium.com/max/7788/1*0aU36QSwzY0no7XEjoyM7g.jpeg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58385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81786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9758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Premature optimization: Split the make it work and the make </a:t>
            </a:r>
            <a:r>
              <a:rPr lang="en-US"/>
              <a:t>it better</a:t>
            </a:r>
          </a:p>
          <a:p>
            <a:endParaRPr lang="en-US" dirty="0"/>
          </a:p>
          <a:p>
            <a:r>
              <a:rPr lang="en-US" dirty="0"/>
              <a:t>YAGNI: focus only on what really matter.</a:t>
            </a:r>
          </a:p>
          <a:p>
            <a:endParaRPr lang="en-US" dirty="0"/>
          </a:p>
          <a:p>
            <a:r>
              <a:rPr lang="en-US" dirty="0"/>
              <a:t>More relaxed – Against Procrastination and premature optimizations</a:t>
            </a:r>
          </a:p>
          <a:p>
            <a:r>
              <a:rPr lang="en-US" dirty="0"/>
              <a:t>More efficient – Progressive consolidation with baby steps</a:t>
            </a:r>
          </a:p>
          <a:p>
            <a:r>
              <a:rPr lang="en-US" dirty="0"/>
              <a:t>More relevant – Outside-in embraces YAGNI 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188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742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292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6180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830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375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B6C5F-B178-4852-A47C-17E9709ED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435" y="1381599"/>
            <a:ext cx="10381130" cy="2865650"/>
          </a:xfrm>
        </p:spPr>
        <p:txBody>
          <a:bodyPr anchor="b">
            <a:normAutofit/>
          </a:bodyPr>
          <a:lstStyle>
            <a:lvl1pPr algn="ctr">
              <a:defRPr sz="5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E2D431-CDBA-498E-8B7B-005EAEF8E825}"/>
              </a:ext>
            </a:extLst>
          </p:cNvPr>
          <p:cNvSpPr txBox="1"/>
          <p:nvPr userDrawn="1"/>
        </p:nvSpPr>
        <p:spPr>
          <a:xfrm>
            <a:off x="98214" y="655260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V 1.1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3EC943-2F3C-4AA0-9678-8827A308CA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944" y="5118039"/>
            <a:ext cx="2730111" cy="1110246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C5BD6C6-4B3B-4540-A9D2-FE7DA1BC8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0966"/>
            <a:ext cx="9144000" cy="831649"/>
          </a:xfrm>
        </p:spPr>
        <p:txBody>
          <a:bodyPr>
            <a:normAutofit/>
          </a:bodyPr>
          <a:lstStyle>
            <a:lvl1pPr marL="0" indent="0" algn="ctr">
              <a:buNone/>
              <a:defRPr sz="2000" b="1" cap="all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050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1F5E9-D85B-4678-8C16-D85A13148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E44E8-A9E7-4F7D-8868-07D5A3E45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05CFD-D7B3-4D99-B93A-3287FE73E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10/02/2021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78B6D-C926-4312-8C69-B1D2C980F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3B3F5-750D-4E5A-8744-65C32AF4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61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1F6BF-7731-4A8E-878D-5AFB6D50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800FE-BCDA-44B1-8841-40A3D36E1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2">
                    <a:lumMod val="50000"/>
                  </a:schemeClr>
                </a:solidFill>
                <a:latin typeface="Alte Haas Grotesk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B609E-3C40-4104-81C2-820300D36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10/02/2021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4BFDA-7B8F-4452-90A2-4540B26A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A9DE3-9A43-4527-B965-C366E4A5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44BDC9-07CB-44F4-935C-C6E47689C3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69" y="6225655"/>
            <a:ext cx="877630" cy="35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13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80EA-F87D-4935-9809-CDAE4C09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B1FFC-2248-4889-A9FD-0AA094E3F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91707-2696-4C2E-A8F1-D74DAAE31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0E09F-6E97-4243-853D-AED2901A4F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10/02/2021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3ED63-8135-4A01-8B46-C73444470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BED99-6DE4-46B8-88C8-0CA069A1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70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FA97F-8DDD-4507-903A-231361F87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2DDFA-3A97-48C3-9D55-FA687169C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80903D-6558-4862-A0E0-1C1FC5E29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BA655-FDC8-4AA5-9AAA-72F96B6AC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B07766-73FA-4F3E-B92B-03CDC11F4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FB568E-3D4A-4024-99EB-1BCDE5ECFB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10/02/2021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44839-BAEB-4590-86D2-122AFE9DF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79EE2B-9D4A-4CB4-8336-AD7CD97D9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554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2DA7-4B63-4146-841D-31AE97012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52CA61-43FC-4AD3-A464-32A75B1303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10/02/2021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594A1-877A-41A6-AF8C-328551E9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B7F180-992F-48EC-BC27-1A3D427D1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60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73786-A954-4272-8034-15DDEDBB4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endParaRPr lang="en-GB" dirty="0">
              <a:latin typeface="Alte Haas Grotesk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E0EE3-71E9-4DAF-A194-38F99D3D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13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767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23CE78-4379-43B3-8710-83E489142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27BA3-BCED-4B9C-BEDB-E848D3CA0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1B4D5-0F4B-4F18-AF53-C75557E18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C51274-909D-40D3-8647-7A772501693C}"/>
              </a:ext>
            </a:extLst>
          </p:cNvPr>
          <p:cNvSpPr txBox="1"/>
          <p:nvPr userDrawn="1"/>
        </p:nvSpPr>
        <p:spPr>
          <a:xfrm>
            <a:off x="98214" y="655260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V 1.2</a:t>
            </a:r>
          </a:p>
        </p:txBody>
      </p:sp>
    </p:spTree>
    <p:extLst>
      <p:ext uri="{BB962C8B-B14F-4D97-AF65-F5344CB8AC3E}">
        <p14:creationId xmlns:p14="http://schemas.microsoft.com/office/powerpoint/2010/main" val="27019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lte Haas Grotesk" panose="0200050300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257242"/>
            <a:ext cx="6045004" cy="2876905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Write Antifragile &amp; Domain-Driven Tests with 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4E658D3-B212-488E-A84A-2D341D5A884C}"/>
              </a:ext>
            </a:extLst>
          </p:cNvPr>
          <p:cNvGrpSpPr/>
          <p:nvPr/>
        </p:nvGrpSpPr>
        <p:grpSpPr>
          <a:xfrm>
            <a:off x="6802192" y="958968"/>
            <a:ext cx="10575814" cy="5490088"/>
            <a:chOff x="2103866" y="167348"/>
            <a:chExt cx="10575814" cy="54900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F85473-D4A1-410C-A65F-B5010DF64DFF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44EBD1-67FC-4EB1-B5D0-BD7900DC6371}"/>
                </a:ext>
              </a:extLst>
            </p:cNvPr>
            <p:cNvSpPr txBox="1"/>
            <p:nvPr/>
          </p:nvSpPr>
          <p:spPr>
            <a:xfrm>
              <a:off x="2103866" y="25256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429236-4A34-4B42-AB96-72035974381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31E2D97F-0879-4F40-A1CD-265245A5C283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6149FD-8091-44F7-9C92-EC0CEABCF39B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6C711A1-7D09-411A-AA4D-2A2464B144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2415FA9F-8CD8-432F-B053-19CDB833C8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D6ADDC-FEE6-45D9-9CF3-F5D7A4617C7C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F203C1-CF7A-4C0D-A01C-5E04C1FB9774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3F1A847-40A1-48BB-848C-64FC63EB0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3F215AA-F362-4873-A090-CE7E2074E2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3A9FAC9-0094-4C9B-900D-50839FAF2FC7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C12123A3-A500-401E-A336-AF45077009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620" y="6112258"/>
            <a:ext cx="1087394" cy="442207"/>
          </a:xfrm>
          <a:prstGeom prst="rect">
            <a:avLst/>
          </a:prstGeom>
        </p:spPr>
      </p:pic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90345" y="1856131"/>
            <a:ext cx="4798332" cy="25091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4800" cap="all" dirty="0">
                <a:solidFill>
                  <a:srgbClr val="2E8EE4"/>
                </a:solidFill>
              </a:rPr>
              <a:t>Outside-in diamond</a:t>
            </a:r>
            <a:r>
              <a:rPr lang="en-US" sz="4800" cap="all" dirty="0"/>
              <a:t>    </a:t>
            </a:r>
            <a:br>
              <a:rPr lang="en-US" sz="4800" cap="all" dirty="0"/>
            </a:br>
            <a:r>
              <a:rPr lang="en-US" sz="4800" dirty="0">
                <a:solidFill>
                  <a:schemeClr val="bg1"/>
                </a:solidFill>
              </a:rPr>
              <a:t>TDD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86459E-9CAD-4DB9-854D-95162987D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146" y="2604746"/>
            <a:ext cx="486903" cy="486903"/>
          </a:xfrm>
          <a:prstGeom prst="rect">
            <a:avLst/>
          </a:prstGeom>
        </p:spPr>
      </p:pic>
      <p:sp>
        <p:nvSpPr>
          <p:cNvPr id="28" name="Title 3">
            <a:extLst>
              <a:ext uri="{FF2B5EF4-FFF2-40B4-BE49-F238E27FC236}">
                <a16:creationId xmlns:a16="http://schemas.microsoft.com/office/drawing/2014/main" id="{8494E067-FDDD-49D2-BC76-F8B90F0B830B}"/>
              </a:ext>
            </a:extLst>
          </p:cNvPr>
          <p:cNvSpPr txBox="1">
            <a:spLocks/>
          </p:cNvSpPr>
          <p:nvPr/>
        </p:nvSpPr>
        <p:spPr>
          <a:xfrm rot="18840000">
            <a:off x="1615834" y="4902224"/>
            <a:ext cx="4355474" cy="10805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200" dirty="0"/>
              <a:t>Thomas PIERRAIN        @tpierrain </a:t>
            </a:r>
            <a:r>
              <a:rPr lang="en-US" sz="1200" dirty="0">
                <a:latin typeface="Bahnschrift SemiLight Condensed" panose="020B0502040204020203" pitchFamily="34" charset="0"/>
              </a:rPr>
              <a:t>(</a:t>
            </a:r>
            <a:r>
              <a:rPr lang="el-GR" sz="1200" b="1" dirty="0">
                <a:latin typeface="Bahnschrift SemiLight Condensed" panose="020B0502040204020203" pitchFamily="34" charset="0"/>
              </a:rPr>
              <a:t>υ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ca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dr</a:t>
            </a:r>
            <a:r>
              <a:rPr lang="el-GR" sz="1200" b="1" dirty="0">
                <a:latin typeface="Bahnschrift SemiLight Condensed" panose="020B0502040204020203" pitchFamily="34" charset="0"/>
              </a:rPr>
              <a:t>ι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ven</a:t>
            </a:r>
            <a:r>
              <a:rPr lang="en-US" sz="1200" dirty="0">
                <a:latin typeface="Bahnschrift SemiLight Condensed" panose="020B0502040204020203" pitchFamily="34" charset="0"/>
              </a:rPr>
              <a:t>)</a:t>
            </a:r>
            <a:endParaRPr lang="en-GB" sz="900" dirty="0">
              <a:latin typeface="Bahnschrift SemiLight Condensed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56AA99-4164-4A16-9405-E10BDB2BE9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221F1F"/>
              </a:clrFrom>
              <a:clrTo>
                <a:srgbClr val="221F1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6" t="17818" r="14212" b="20938"/>
          <a:stretch/>
        </p:blipFill>
        <p:spPr>
          <a:xfrm>
            <a:off x="749720" y="5118965"/>
            <a:ext cx="1142416" cy="9208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2DB22AD-2D10-48B7-AFFC-A71D8DB3677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85362">
            <a:off x="2944113" y="5386360"/>
            <a:ext cx="335025" cy="3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54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56988" y="3401214"/>
              <a:ext cx="1785363" cy="1519677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239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919441" y="3395699"/>
              <a:ext cx="2277740" cy="1963342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106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821148" y="3398679"/>
              <a:ext cx="2638572" cy="227436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Single Corner Snipped 27">
            <a:extLst>
              <a:ext uri="{FF2B5EF4-FFF2-40B4-BE49-F238E27FC236}">
                <a16:creationId xmlns:a16="http://schemas.microsoft.com/office/drawing/2014/main" id="{23DD28F2-3C3E-4A57-AF58-F894AA369E01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0E2B3439-228B-41BF-88B4-4BC7BF040B42}"/>
              </a:ext>
            </a:extLst>
          </p:cNvPr>
          <p:cNvCxnSpPr>
            <a:cxnSpLocks/>
            <a:stCxn id="28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067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60" name="Connector: Curved 159">
            <a:extLst>
              <a:ext uri="{FF2B5EF4-FFF2-40B4-BE49-F238E27FC236}">
                <a16:creationId xmlns:a16="http://schemas.microsoft.com/office/drawing/2014/main" id="{0AB3D052-5690-4E5A-82D7-2373C1265158}"/>
              </a:ext>
            </a:extLst>
          </p:cNvPr>
          <p:cNvCxnSpPr>
            <a:cxnSpLocks/>
            <a:stCxn id="65" idx="0"/>
            <a:endCxn id="171" idx="2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747542" y="3367964"/>
              <a:ext cx="2944376" cy="2506216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7" name="Rectangle: Single Corner Snipped 176">
            <a:extLst>
              <a:ext uri="{FF2B5EF4-FFF2-40B4-BE49-F238E27FC236}">
                <a16:creationId xmlns:a16="http://schemas.microsoft.com/office/drawing/2014/main" id="{6530E4B2-8970-490C-819D-8D076C39DDF3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0" name="Rectangle: Single Corner Snipped 179">
            <a:extLst>
              <a:ext uri="{FF2B5EF4-FFF2-40B4-BE49-F238E27FC236}">
                <a16:creationId xmlns:a16="http://schemas.microsoft.com/office/drawing/2014/main" id="{F8FDD125-0C90-4A81-99AA-2CA6B30A6475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1" name="Rectangle: Single Corner Snipped 180">
            <a:extLst>
              <a:ext uri="{FF2B5EF4-FFF2-40B4-BE49-F238E27FC236}">
                <a16:creationId xmlns:a16="http://schemas.microsoft.com/office/drawing/2014/main" id="{F974BD86-69AB-4927-8740-A2122B323780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2" name="Rectangle: Single Corner Snipped 181">
            <a:extLst>
              <a:ext uri="{FF2B5EF4-FFF2-40B4-BE49-F238E27FC236}">
                <a16:creationId xmlns:a16="http://schemas.microsoft.com/office/drawing/2014/main" id="{4145475C-A4EA-4032-990A-FE2EE97CAF2D}"/>
              </a:ext>
            </a:extLst>
          </p:cNvPr>
          <p:cNvSpPr/>
          <p:nvPr/>
        </p:nvSpPr>
        <p:spPr>
          <a:xfrm>
            <a:off x="10092080" y="15883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83" name="Connector: Curved 182">
            <a:extLst>
              <a:ext uri="{FF2B5EF4-FFF2-40B4-BE49-F238E27FC236}">
                <a16:creationId xmlns:a16="http://schemas.microsoft.com/office/drawing/2014/main" id="{8FB3C25A-3600-4136-B351-911EA5784A83}"/>
              </a:ext>
            </a:extLst>
          </p:cNvPr>
          <p:cNvCxnSpPr>
            <a:cxnSpLocks/>
            <a:stCxn id="182" idx="1"/>
            <a:endCxn id="171" idx="0"/>
          </p:cNvCxnSpPr>
          <p:nvPr/>
        </p:nvCxnSpPr>
        <p:spPr>
          <a:xfrm rot="5400000">
            <a:off x="8827230" y="2327717"/>
            <a:ext cx="1786327" cy="139651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Connector: Curved 189">
            <a:extLst>
              <a:ext uri="{FF2B5EF4-FFF2-40B4-BE49-F238E27FC236}">
                <a16:creationId xmlns:a16="http://schemas.microsoft.com/office/drawing/2014/main" id="{8ADBE4B4-7430-4108-BC68-BBFEDFC64FCE}"/>
              </a:ext>
            </a:extLst>
          </p:cNvPr>
          <p:cNvCxnSpPr>
            <a:cxnSpLocks/>
            <a:stCxn id="181" idx="1"/>
            <a:endCxn id="171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nector: Curved 193">
            <a:extLst>
              <a:ext uri="{FF2B5EF4-FFF2-40B4-BE49-F238E27FC236}">
                <a16:creationId xmlns:a16="http://schemas.microsoft.com/office/drawing/2014/main" id="{C777F1D0-1ACC-40C1-B9EC-82CC290177F6}"/>
              </a:ext>
            </a:extLst>
          </p:cNvPr>
          <p:cNvCxnSpPr>
            <a:cxnSpLocks/>
            <a:stCxn id="180" idx="0"/>
            <a:endCxn id="171" idx="1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nector: Curved 213">
            <a:extLst>
              <a:ext uri="{FF2B5EF4-FFF2-40B4-BE49-F238E27FC236}">
                <a16:creationId xmlns:a16="http://schemas.microsoft.com/office/drawing/2014/main" id="{C6D79760-4D32-4AC2-B879-C925E527909D}"/>
              </a:ext>
            </a:extLst>
          </p:cNvPr>
          <p:cNvCxnSpPr>
            <a:cxnSpLocks/>
            <a:stCxn id="177" idx="0"/>
            <a:endCxn id="171" idx="2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396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802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74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A8D3856-705F-4BC0-B017-F9895B92943B}"/>
              </a:ext>
            </a:extLst>
          </p:cNvPr>
          <p:cNvSpPr/>
          <p:nvPr/>
        </p:nvSpPr>
        <p:spPr>
          <a:xfrm>
            <a:off x="9387783" y="3531038"/>
            <a:ext cx="841542" cy="819883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2821089-3E8D-4AC2-99C5-6A509164C37A}"/>
              </a:ext>
            </a:extLst>
          </p:cNvPr>
          <p:cNvSpPr/>
          <p:nvPr/>
        </p:nvSpPr>
        <p:spPr>
          <a:xfrm>
            <a:off x="9584625" y="378450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214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1900266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491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2153224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Single Corner Snipped 52">
            <a:extLst>
              <a:ext uri="{FF2B5EF4-FFF2-40B4-BE49-F238E27FC236}">
                <a16:creationId xmlns:a16="http://schemas.microsoft.com/office/drawing/2014/main" id="{18812696-6E6F-4117-B3E3-DFC806013C2C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D5D51DB-9E6B-4B16-B540-7D4982BAC6F6}"/>
              </a:ext>
            </a:extLst>
          </p:cNvPr>
          <p:cNvCxnSpPr>
            <a:cxnSpLocks/>
            <a:stCxn id="53" idx="3"/>
            <a:endCxn id="21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9242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212151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854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247"/>
            <a:ext cx="10515600" cy="1561000"/>
          </a:xfrm>
        </p:spPr>
        <p:txBody>
          <a:bodyPr anchor="t"/>
          <a:lstStyle/>
          <a:p>
            <a:r>
              <a:rPr lang="en-GB" dirty="0"/>
              <a:t>Disclaimers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27DB0-FD7B-4FB2-894E-4E073EE2F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43088"/>
            <a:ext cx="10515600" cy="4057650"/>
          </a:xfrm>
        </p:spPr>
        <p:txBody>
          <a:bodyPr anchor="ctr"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3600" dirty="0">
                <a:solidFill>
                  <a:schemeClr val="bg1"/>
                </a:solidFill>
              </a:rPr>
              <a:t>There is no silver bullet</a:t>
            </a:r>
            <a:r>
              <a:rPr lang="en-GB" sz="1600" b="0" dirty="0"/>
              <a:t> Your testing strategy &amp; techniques must always be chosen accordingly to your context (both human &amp; technical)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As long as you can understand &amp; </a:t>
            </a:r>
            <a:r>
              <a:rPr lang="en-GB" sz="3600" dirty="0">
                <a:solidFill>
                  <a:schemeClr val="bg1"/>
                </a:solidFill>
              </a:rPr>
              <a:t>explain your trade-offs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Alte Haas Grotesk" panose="02000503000000020004" pitchFamily="2" charset="0"/>
                <a:ea typeface="+mn-ea"/>
                <a:cs typeface="+mn-cs"/>
              </a:rPr>
              <a:t> </a:t>
            </a: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Alte Haas Grotesk" panose="02000503000000020004" pitchFamily="2" charset="0"/>
                <a:ea typeface="+mn-ea"/>
                <a:cs typeface="+mn-cs"/>
              </a:rPr>
              <a:t>ther</a:t>
            </a:r>
            <a:r>
              <a:rPr lang="en-GB" sz="1600" b="0" dirty="0">
                <a:solidFill>
                  <a:srgbClr val="E7E6E6">
                    <a:lumMod val="50000"/>
                  </a:srgbClr>
                </a:solidFill>
              </a:rPr>
              <a:t>e is no reason not to explore new paths…</a:t>
            </a:r>
            <a:endParaRPr lang="en-GB" sz="3600" dirty="0">
              <a:solidFill>
                <a:schemeClr val="bg1"/>
              </a:solidFill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Thanks to </a:t>
            </a:r>
            <a:r>
              <a:rPr lang="en-GB" sz="1600" dirty="0"/>
              <a:t>Kent Beck</a:t>
            </a:r>
            <a:r>
              <a:rPr lang="en-GB" sz="1600" b="0" dirty="0"/>
              <a:t>, </a:t>
            </a:r>
            <a:r>
              <a:rPr lang="en-GB" sz="1600" dirty="0"/>
              <a:t>Martin Fowler</a:t>
            </a:r>
            <a:r>
              <a:rPr lang="en-GB" sz="1600" b="0" dirty="0"/>
              <a:t>, </a:t>
            </a:r>
            <a:r>
              <a:rPr lang="en-GB" sz="1600" dirty="0"/>
              <a:t>Michael Feathers</a:t>
            </a:r>
            <a:r>
              <a:rPr lang="en-GB" sz="1600" b="0" dirty="0"/>
              <a:t>, </a:t>
            </a:r>
            <a:r>
              <a:rPr lang="en-GB" sz="1600" dirty="0"/>
              <a:t>Nat Pryce</a:t>
            </a:r>
            <a:r>
              <a:rPr lang="en-GB" sz="1600" b="0" dirty="0"/>
              <a:t> &amp; </a:t>
            </a:r>
            <a:r>
              <a:rPr lang="en-GB" sz="1600" dirty="0"/>
              <a:t>Steve Freeman</a:t>
            </a:r>
            <a:r>
              <a:rPr lang="en-GB" sz="1600" b="0" dirty="0"/>
              <a:t> for their great source of inspiration over the years  </a:t>
            </a:r>
            <a:r>
              <a:rPr lang="en-GB" sz="3600" dirty="0">
                <a:solidFill>
                  <a:schemeClr val="bg1"/>
                </a:solidFill>
              </a:rPr>
              <a:t>#shouldersOfGiants</a:t>
            </a:r>
          </a:p>
        </p:txBody>
      </p:sp>
    </p:spTree>
    <p:extLst>
      <p:ext uri="{BB962C8B-B14F-4D97-AF65-F5344CB8AC3E}">
        <p14:creationId xmlns:p14="http://schemas.microsoft.com/office/powerpoint/2010/main" val="255201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372019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061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56032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7109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8A649C4-CF31-4DF8-8225-4D8DE3BD666B}"/>
              </a:ext>
            </a:extLst>
          </p:cNvPr>
          <p:cNvGrpSpPr/>
          <p:nvPr/>
        </p:nvGrpSpPr>
        <p:grpSpPr>
          <a:xfrm>
            <a:off x="7847250" y="2928243"/>
            <a:ext cx="3537069" cy="3010708"/>
            <a:chOff x="7521125" y="2768586"/>
            <a:chExt cx="3537069" cy="3010708"/>
          </a:xfrm>
        </p:grpSpPr>
        <p:sp>
          <p:nvSpPr>
            <p:cNvPr id="50" name="Octagon 49">
              <a:extLst>
                <a:ext uri="{FF2B5EF4-FFF2-40B4-BE49-F238E27FC236}">
                  <a16:creationId xmlns:a16="http://schemas.microsoft.com/office/drawing/2014/main" id="{11677194-346E-42AF-A5B2-4F187D20A589}"/>
                </a:ext>
              </a:extLst>
            </p:cNvPr>
            <p:cNvSpPr/>
            <p:nvPr/>
          </p:nvSpPr>
          <p:spPr>
            <a:xfrm>
              <a:off x="7521125" y="2768586"/>
              <a:ext cx="3537069" cy="301070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EE4948-04E9-414A-90E5-C862789F365C}"/>
                </a:ext>
              </a:extLst>
            </p:cNvPr>
            <p:cNvSpPr txBox="1"/>
            <p:nvPr/>
          </p:nvSpPr>
          <p:spPr>
            <a:xfrm>
              <a:off x="9599231" y="2783764"/>
              <a:ext cx="58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D3391138-A80B-439B-80D5-AF5FFE48590F}"/>
                </a:ext>
              </a:extLst>
            </p:cNvPr>
            <p:cNvSpPr/>
            <p:nvPr/>
          </p:nvSpPr>
          <p:spPr>
            <a:xfrm>
              <a:off x="8323333" y="468148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6761F20-01A1-44AF-BE18-21F5A97495EB}"/>
                </a:ext>
              </a:extLst>
            </p:cNvPr>
            <p:cNvSpPr/>
            <p:nvPr/>
          </p:nvSpPr>
          <p:spPr>
            <a:xfrm>
              <a:off x="9993120" y="4390790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C978D1C-F69B-4647-8D05-B42ED37AF45A}"/>
                </a:ext>
              </a:extLst>
            </p:cNvPr>
            <p:cNvSpPr/>
            <p:nvPr/>
          </p:nvSpPr>
          <p:spPr>
            <a:xfrm>
              <a:off x="9289659" y="4999792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" name="Connector: Elbow 56">
              <a:extLst>
                <a:ext uri="{FF2B5EF4-FFF2-40B4-BE49-F238E27FC236}">
                  <a16:creationId xmlns:a16="http://schemas.microsoft.com/office/drawing/2014/main" id="{634A25CA-E567-4DFD-9BCB-71262CDDA04C}"/>
                </a:ext>
              </a:extLst>
            </p:cNvPr>
            <p:cNvCxnSpPr>
              <a:cxnSpLocks/>
              <a:stCxn id="52" idx="3"/>
              <a:endCxn id="54" idx="1"/>
            </p:cNvCxnSpPr>
            <p:nvPr/>
          </p:nvCxnSpPr>
          <p:spPr>
            <a:xfrm>
              <a:off x="8411088" y="3670482"/>
              <a:ext cx="847412" cy="145492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or: Elbow 57">
              <a:extLst>
                <a:ext uri="{FF2B5EF4-FFF2-40B4-BE49-F238E27FC236}">
                  <a16:creationId xmlns:a16="http://schemas.microsoft.com/office/drawing/2014/main" id="{8587A79C-9A99-45B1-91D1-4C1DF2171FD0}"/>
                </a:ext>
              </a:extLst>
            </p:cNvPr>
            <p:cNvCxnSpPr>
              <a:cxnSpLocks/>
              <a:stCxn id="54" idx="3"/>
              <a:endCxn id="55" idx="3"/>
            </p:cNvCxnSpPr>
            <p:nvPr/>
          </p:nvCxnSpPr>
          <p:spPr>
            <a:xfrm>
              <a:off x="9721482" y="3815974"/>
              <a:ext cx="734620" cy="765941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D2FA266B-FA8D-4A35-AC38-98A5B689F0B1}"/>
                </a:ext>
              </a:extLst>
            </p:cNvPr>
            <p:cNvCxnSpPr>
              <a:cxnSpLocks/>
              <a:stCxn id="53" idx="3"/>
              <a:endCxn id="56" idx="1"/>
            </p:cNvCxnSpPr>
            <p:nvPr/>
          </p:nvCxnSpPr>
          <p:spPr>
            <a:xfrm>
              <a:off x="8786315" y="4872614"/>
              <a:ext cx="503344" cy="318303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CBDAD4F8-8260-490C-A964-B7889A0342BB}"/>
                </a:ext>
              </a:extLst>
            </p:cNvPr>
            <p:cNvCxnSpPr>
              <a:cxnSpLocks/>
              <a:stCxn id="52" idx="2"/>
              <a:endCxn id="53" idx="0"/>
            </p:cNvCxnSpPr>
            <p:nvPr/>
          </p:nvCxnSpPr>
          <p:spPr>
            <a:xfrm>
              <a:off x="8179597" y="3861606"/>
              <a:ext cx="375227" cy="81988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01AE05-96A7-4D5F-A0AA-35E17327877B}"/>
                </a:ext>
              </a:extLst>
            </p:cNvPr>
            <p:cNvGrpSpPr/>
            <p:nvPr/>
          </p:nvGrpSpPr>
          <p:grpSpPr>
            <a:xfrm>
              <a:off x="9258500" y="3624849"/>
              <a:ext cx="644700" cy="382249"/>
              <a:chOff x="9227632" y="3957458"/>
              <a:chExt cx="644700" cy="382249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E3C9C28-6212-46FB-A166-1D94C55DE18D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Diamond 61">
                <a:extLst>
                  <a:ext uri="{FF2B5EF4-FFF2-40B4-BE49-F238E27FC236}">
                    <a16:creationId xmlns:a16="http://schemas.microsoft.com/office/drawing/2014/main" id="{849091E6-1A70-4EE9-9909-471EBABADBB3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B9DC8BE-8643-4FB1-8B08-E190FA7C4924}"/>
                </a:ext>
              </a:extLst>
            </p:cNvPr>
            <p:cNvGrpSpPr/>
            <p:nvPr/>
          </p:nvGrpSpPr>
          <p:grpSpPr>
            <a:xfrm>
              <a:off x="7948106" y="3059782"/>
              <a:ext cx="652988" cy="801824"/>
              <a:chOff x="7948106" y="3059782"/>
              <a:chExt cx="652988" cy="801824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0CE78D0-B895-4FEE-9224-CAA51DD401C0}"/>
                  </a:ext>
                </a:extLst>
              </p:cNvPr>
              <p:cNvGrpSpPr/>
              <p:nvPr/>
            </p:nvGrpSpPr>
            <p:grpSpPr>
              <a:xfrm>
                <a:off x="7948106" y="3479357"/>
                <a:ext cx="652988" cy="382249"/>
                <a:chOff x="7948106" y="3479357"/>
                <a:chExt cx="652988" cy="382249"/>
              </a:xfrm>
            </p:grpSpPr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48A2A748-4058-4FA6-A73C-76FBC8A861E9}"/>
                    </a:ext>
                  </a:extLst>
                </p:cNvPr>
                <p:cNvSpPr/>
                <p:nvPr/>
              </p:nvSpPr>
              <p:spPr>
                <a:xfrm>
                  <a:off x="7948106" y="347935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Diamond 60">
                  <a:extLst>
                    <a:ext uri="{FF2B5EF4-FFF2-40B4-BE49-F238E27FC236}">
                      <a16:creationId xmlns:a16="http://schemas.microsoft.com/office/drawing/2014/main" id="{7E095925-FCBC-4FAA-90B9-7F2A4A144747}"/>
                    </a:ext>
                  </a:extLst>
                </p:cNvPr>
                <p:cNvSpPr/>
                <p:nvPr/>
              </p:nvSpPr>
              <p:spPr>
                <a:xfrm>
                  <a:off x="8419376" y="357556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A6A138A7-F47C-422A-9FA3-2280FE17F833}"/>
                  </a:ext>
                </a:extLst>
              </p:cNvPr>
              <p:cNvSpPr/>
              <p:nvPr/>
            </p:nvSpPr>
            <p:spPr>
              <a:xfrm>
                <a:off x="8078006" y="3059782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0EF7C2C9-E77C-40B4-96BB-3692C5DECC5A}"/>
                  </a:ext>
                </a:extLst>
              </p:cNvPr>
              <p:cNvCxnSpPr>
                <a:cxnSpLocks/>
                <a:endCxn id="52" idx="0"/>
              </p:cNvCxnSpPr>
              <p:nvPr/>
            </p:nvCxnSpPr>
            <p:spPr>
              <a:xfrm>
                <a:off x="8179597" y="3250807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797247" y="297447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2BBBDE0-712B-47DE-A8A9-9B6F8A6E04D3}"/>
              </a:ext>
            </a:extLst>
          </p:cNvPr>
          <p:cNvCxnSpPr>
            <a:cxnSpLocks/>
            <a:stCxn id="65" idx="0"/>
          </p:cNvCxnSpPr>
          <p:nvPr/>
        </p:nvCxnSpPr>
        <p:spPr>
          <a:xfrm>
            <a:off x="6450390" y="3246727"/>
            <a:ext cx="1917080" cy="74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: Single Corner Snipped 94">
            <a:extLst>
              <a:ext uri="{FF2B5EF4-FFF2-40B4-BE49-F238E27FC236}">
                <a16:creationId xmlns:a16="http://schemas.microsoft.com/office/drawing/2014/main" id="{278C7748-263A-4161-8530-0AF9F05CA6A1}"/>
              </a:ext>
            </a:extLst>
          </p:cNvPr>
          <p:cNvSpPr/>
          <p:nvPr/>
        </p:nvSpPr>
        <p:spPr>
          <a:xfrm>
            <a:off x="6060022" y="38018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685680A-01A0-4B2C-9A37-06C53930921F}"/>
              </a:ext>
            </a:extLst>
          </p:cNvPr>
          <p:cNvCxnSpPr>
            <a:cxnSpLocks/>
            <a:stCxn id="95" idx="0"/>
          </p:cNvCxnSpPr>
          <p:nvPr/>
        </p:nvCxnSpPr>
        <p:spPr>
          <a:xfrm flipV="1">
            <a:off x="6713165" y="3322578"/>
            <a:ext cx="1654305" cy="7514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32898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8A649C4-CF31-4DF8-8225-4D8DE3BD666B}"/>
              </a:ext>
            </a:extLst>
          </p:cNvPr>
          <p:cNvGrpSpPr/>
          <p:nvPr/>
        </p:nvGrpSpPr>
        <p:grpSpPr>
          <a:xfrm>
            <a:off x="7847250" y="2928243"/>
            <a:ext cx="3537069" cy="3010708"/>
            <a:chOff x="7521125" y="2768586"/>
            <a:chExt cx="3537069" cy="3010708"/>
          </a:xfrm>
        </p:grpSpPr>
        <p:sp>
          <p:nvSpPr>
            <p:cNvPr id="50" name="Octagon 49">
              <a:extLst>
                <a:ext uri="{FF2B5EF4-FFF2-40B4-BE49-F238E27FC236}">
                  <a16:creationId xmlns:a16="http://schemas.microsoft.com/office/drawing/2014/main" id="{11677194-346E-42AF-A5B2-4F187D20A589}"/>
                </a:ext>
              </a:extLst>
            </p:cNvPr>
            <p:cNvSpPr/>
            <p:nvPr/>
          </p:nvSpPr>
          <p:spPr>
            <a:xfrm>
              <a:off x="7521125" y="2768586"/>
              <a:ext cx="3537069" cy="301070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EE4948-04E9-414A-90E5-C862789F365C}"/>
                </a:ext>
              </a:extLst>
            </p:cNvPr>
            <p:cNvSpPr txBox="1"/>
            <p:nvPr/>
          </p:nvSpPr>
          <p:spPr>
            <a:xfrm>
              <a:off x="9599231" y="2783764"/>
              <a:ext cx="58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D3391138-A80B-439B-80D5-AF5FFE48590F}"/>
                </a:ext>
              </a:extLst>
            </p:cNvPr>
            <p:cNvSpPr/>
            <p:nvPr/>
          </p:nvSpPr>
          <p:spPr>
            <a:xfrm>
              <a:off x="8323333" y="468148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6761F20-01A1-44AF-BE18-21F5A97495EB}"/>
                </a:ext>
              </a:extLst>
            </p:cNvPr>
            <p:cNvSpPr/>
            <p:nvPr/>
          </p:nvSpPr>
          <p:spPr>
            <a:xfrm>
              <a:off x="9993120" y="4390790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C978D1C-F69B-4647-8D05-B42ED37AF45A}"/>
                </a:ext>
              </a:extLst>
            </p:cNvPr>
            <p:cNvSpPr/>
            <p:nvPr/>
          </p:nvSpPr>
          <p:spPr>
            <a:xfrm>
              <a:off x="9289659" y="4999792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" name="Connector: Elbow 56">
              <a:extLst>
                <a:ext uri="{FF2B5EF4-FFF2-40B4-BE49-F238E27FC236}">
                  <a16:creationId xmlns:a16="http://schemas.microsoft.com/office/drawing/2014/main" id="{634A25CA-E567-4DFD-9BCB-71262CDDA04C}"/>
                </a:ext>
              </a:extLst>
            </p:cNvPr>
            <p:cNvCxnSpPr>
              <a:cxnSpLocks/>
              <a:stCxn id="52" idx="3"/>
              <a:endCxn id="54" idx="1"/>
            </p:cNvCxnSpPr>
            <p:nvPr/>
          </p:nvCxnSpPr>
          <p:spPr>
            <a:xfrm>
              <a:off x="8411088" y="3670482"/>
              <a:ext cx="847412" cy="145492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or: Elbow 57">
              <a:extLst>
                <a:ext uri="{FF2B5EF4-FFF2-40B4-BE49-F238E27FC236}">
                  <a16:creationId xmlns:a16="http://schemas.microsoft.com/office/drawing/2014/main" id="{8587A79C-9A99-45B1-91D1-4C1DF2171FD0}"/>
                </a:ext>
              </a:extLst>
            </p:cNvPr>
            <p:cNvCxnSpPr>
              <a:cxnSpLocks/>
              <a:stCxn id="54" idx="3"/>
              <a:endCxn id="55" idx="3"/>
            </p:cNvCxnSpPr>
            <p:nvPr/>
          </p:nvCxnSpPr>
          <p:spPr>
            <a:xfrm>
              <a:off x="9721482" y="3815974"/>
              <a:ext cx="734620" cy="765941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D2FA266B-FA8D-4A35-AC38-98A5B689F0B1}"/>
                </a:ext>
              </a:extLst>
            </p:cNvPr>
            <p:cNvCxnSpPr>
              <a:cxnSpLocks/>
              <a:stCxn id="53" idx="3"/>
              <a:endCxn id="56" idx="1"/>
            </p:cNvCxnSpPr>
            <p:nvPr/>
          </p:nvCxnSpPr>
          <p:spPr>
            <a:xfrm>
              <a:off x="8786315" y="4872614"/>
              <a:ext cx="503344" cy="318303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CBDAD4F8-8260-490C-A964-B7889A0342BB}"/>
                </a:ext>
              </a:extLst>
            </p:cNvPr>
            <p:cNvCxnSpPr>
              <a:cxnSpLocks/>
              <a:stCxn id="52" idx="2"/>
              <a:endCxn id="53" idx="0"/>
            </p:cNvCxnSpPr>
            <p:nvPr/>
          </p:nvCxnSpPr>
          <p:spPr>
            <a:xfrm>
              <a:off x="8179597" y="3861606"/>
              <a:ext cx="375227" cy="81988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01AE05-96A7-4D5F-A0AA-35E17327877B}"/>
                </a:ext>
              </a:extLst>
            </p:cNvPr>
            <p:cNvGrpSpPr/>
            <p:nvPr/>
          </p:nvGrpSpPr>
          <p:grpSpPr>
            <a:xfrm>
              <a:off x="9258500" y="3624849"/>
              <a:ext cx="644700" cy="382249"/>
              <a:chOff x="9227632" y="3957458"/>
              <a:chExt cx="644700" cy="382249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E3C9C28-6212-46FB-A166-1D94C55DE18D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Diamond 61">
                <a:extLst>
                  <a:ext uri="{FF2B5EF4-FFF2-40B4-BE49-F238E27FC236}">
                    <a16:creationId xmlns:a16="http://schemas.microsoft.com/office/drawing/2014/main" id="{849091E6-1A70-4EE9-9909-471EBABADBB3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B9DC8BE-8643-4FB1-8B08-E190FA7C4924}"/>
                </a:ext>
              </a:extLst>
            </p:cNvPr>
            <p:cNvGrpSpPr/>
            <p:nvPr/>
          </p:nvGrpSpPr>
          <p:grpSpPr>
            <a:xfrm>
              <a:off x="7948106" y="3059782"/>
              <a:ext cx="652988" cy="801824"/>
              <a:chOff x="7948106" y="3059782"/>
              <a:chExt cx="652988" cy="801824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0CE78D0-B895-4FEE-9224-CAA51DD401C0}"/>
                  </a:ext>
                </a:extLst>
              </p:cNvPr>
              <p:cNvGrpSpPr/>
              <p:nvPr/>
            </p:nvGrpSpPr>
            <p:grpSpPr>
              <a:xfrm>
                <a:off x="7948106" y="3479357"/>
                <a:ext cx="652988" cy="382249"/>
                <a:chOff x="7948106" y="3479357"/>
                <a:chExt cx="652988" cy="382249"/>
              </a:xfrm>
            </p:grpSpPr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48A2A748-4058-4FA6-A73C-76FBC8A861E9}"/>
                    </a:ext>
                  </a:extLst>
                </p:cNvPr>
                <p:cNvSpPr/>
                <p:nvPr/>
              </p:nvSpPr>
              <p:spPr>
                <a:xfrm>
                  <a:off x="7948106" y="347935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Diamond 60">
                  <a:extLst>
                    <a:ext uri="{FF2B5EF4-FFF2-40B4-BE49-F238E27FC236}">
                      <a16:creationId xmlns:a16="http://schemas.microsoft.com/office/drawing/2014/main" id="{7E095925-FCBC-4FAA-90B9-7F2A4A144747}"/>
                    </a:ext>
                  </a:extLst>
                </p:cNvPr>
                <p:cNvSpPr/>
                <p:nvPr/>
              </p:nvSpPr>
              <p:spPr>
                <a:xfrm>
                  <a:off x="8419376" y="357556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A6A138A7-F47C-422A-9FA3-2280FE17F833}"/>
                  </a:ext>
                </a:extLst>
              </p:cNvPr>
              <p:cNvSpPr/>
              <p:nvPr/>
            </p:nvSpPr>
            <p:spPr>
              <a:xfrm>
                <a:off x="8078006" y="3059782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0EF7C2C9-E77C-40B4-96BB-3692C5DECC5A}"/>
                  </a:ext>
                </a:extLst>
              </p:cNvPr>
              <p:cNvCxnSpPr>
                <a:cxnSpLocks/>
                <a:endCxn id="52" idx="0"/>
              </p:cNvCxnSpPr>
              <p:nvPr/>
            </p:nvCxnSpPr>
            <p:spPr>
              <a:xfrm>
                <a:off x="8179597" y="3250807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797247" y="297447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2BBBDE0-712B-47DE-A8A9-9B6F8A6E04D3}"/>
              </a:ext>
            </a:extLst>
          </p:cNvPr>
          <p:cNvCxnSpPr>
            <a:cxnSpLocks/>
            <a:stCxn id="65" idx="0"/>
          </p:cNvCxnSpPr>
          <p:nvPr/>
        </p:nvCxnSpPr>
        <p:spPr>
          <a:xfrm>
            <a:off x="6450390" y="3246727"/>
            <a:ext cx="1917080" cy="74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: Single Corner Snipped 94">
            <a:extLst>
              <a:ext uri="{FF2B5EF4-FFF2-40B4-BE49-F238E27FC236}">
                <a16:creationId xmlns:a16="http://schemas.microsoft.com/office/drawing/2014/main" id="{278C7748-263A-4161-8530-0AF9F05CA6A1}"/>
              </a:ext>
            </a:extLst>
          </p:cNvPr>
          <p:cNvSpPr/>
          <p:nvPr/>
        </p:nvSpPr>
        <p:spPr>
          <a:xfrm>
            <a:off x="6060022" y="38018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685680A-01A0-4B2C-9A37-06C53930921F}"/>
              </a:ext>
            </a:extLst>
          </p:cNvPr>
          <p:cNvCxnSpPr>
            <a:cxnSpLocks/>
            <a:stCxn id="95" idx="0"/>
          </p:cNvCxnSpPr>
          <p:nvPr/>
        </p:nvCxnSpPr>
        <p:spPr>
          <a:xfrm flipV="1">
            <a:off x="6713165" y="3322578"/>
            <a:ext cx="1654305" cy="7514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652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984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44CE120C-DEF8-4A4E-8436-92701590426B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9AF69AC-F430-4942-9B37-9715D8272292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8BA51C7-6639-428C-B1F2-92EF93EE2860}"/>
              </a:ext>
            </a:extLst>
          </p:cNvPr>
          <p:cNvGrpSpPr/>
          <p:nvPr/>
        </p:nvGrpSpPr>
        <p:grpSpPr>
          <a:xfrm>
            <a:off x="7047561" y="2390051"/>
            <a:ext cx="3578139" cy="2799827"/>
            <a:chOff x="7047561" y="2390051"/>
            <a:chExt cx="3578139" cy="2799827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19D81E05-387D-4389-9B28-4D5B19783F17}"/>
                </a:ext>
              </a:extLst>
            </p:cNvPr>
            <p:cNvGrpSpPr/>
            <p:nvPr/>
          </p:nvGrpSpPr>
          <p:grpSpPr>
            <a:xfrm>
              <a:off x="7047561" y="2390051"/>
              <a:ext cx="3578139" cy="2799827"/>
              <a:chOff x="7047561" y="2390051"/>
              <a:chExt cx="3578139" cy="2799827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A4642883-E9C9-4769-9BFA-B80150BB6FC6}"/>
                  </a:ext>
                </a:extLst>
              </p:cNvPr>
              <p:cNvGrpSpPr/>
              <p:nvPr/>
            </p:nvGrpSpPr>
            <p:grpSpPr>
              <a:xfrm>
                <a:off x="7047561" y="2483217"/>
                <a:ext cx="3578139" cy="2706661"/>
                <a:chOff x="6882718" y="2581188"/>
                <a:chExt cx="3578139" cy="2706661"/>
              </a:xfrm>
            </p:grpSpPr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D3C017AD-1CF9-4ED1-8359-CFFFF6AA72F3}"/>
                    </a:ext>
                  </a:extLst>
                </p:cNvPr>
                <p:cNvSpPr/>
                <p:nvPr/>
              </p:nvSpPr>
              <p:spPr>
                <a:xfrm>
                  <a:off x="6882718" y="2581188"/>
                  <a:ext cx="3578139" cy="2706661"/>
                </a:xfrm>
                <a:prstGeom prst="rect">
                  <a:avLst/>
                </a:prstGeom>
                <a:solidFill>
                  <a:srgbClr val="BA8CDC"/>
                </a:solidFill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" name="Rectangle: Rounded Corners 6">
                  <a:extLst>
                    <a:ext uri="{FF2B5EF4-FFF2-40B4-BE49-F238E27FC236}">
                      <a16:creationId xmlns:a16="http://schemas.microsoft.com/office/drawing/2014/main" id="{3B1E4A0A-2FF6-435D-AE18-F65622DA0396}"/>
                    </a:ext>
                  </a:extLst>
                </p:cNvPr>
                <p:cNvSpPr/>
                <p:nvPr/>
              </p:nvSpPr>
              <p:spPr>
                <a:xfrm>
                  <a:off x="7609203" y="291558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60B96201-FBAA-432C-A632-591EADD6F9E2}"/>
                    </a:ext>
                  </a:extLst>
                </p:cNvPr>
                <p:cNvSpPr/>
                <p:nvPr/>
              </p:nvSpPr>
              <p:spPr>
                <a:xfrm>
                  <a:off x="7521760" y="4177539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0995EAB6-6522-4572-B132-D5BB63896DE9}"/>
                    </a:ext>
                  </a:extLst>
                </p:cNvPr>
                <p:cNvSpPr/>
                <p:nvPr/>
              </p:nvSpPr>
              <p:spPr>
                <a:xfrm>
                  <a:off x="8925839" y="3237875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5DB95655-1790-499E-A6E6-22D2DB372E02}"/>
                    </a:ext>
                  </a:extLst>
                </p:cNvPr>
                <p:cNvSpPr/>
                <p:nvPr/>
              </p:nvSpPr>
              <p:spPr>
                <a:xfrm>
                  <a:off x="9299897" y="388287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619E8A0F-E8F1-427C-BF14-15039D2F6E57}"/>
                    </a:ext>
                  </a:extLst>
                </p:cNvPr>
                <p:cNvSpPr/>
                <p:nvPr/>
              </p:nvSpPr>
              <p:spPr>
                <a:xfrm>
                  <a:off x="8406955" y="455978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4" name="Connector: Elbow 13">
                  <a:extLst>
                    <a:ext uri="{FF2B5EF4-FFF2-40B4-BE49-F238E27FC236}">
                      <a16:creationId xmlns:a16="http://schemas.microsoft.com/office/drawing/2014/main" id="{020A4D9B-9D33-4D81-B2B1-2748A59761DF}"/>
                    </a:ext>
                  </a:extLst>
                </p:cNvPr>
                <p:cNvCxnSpPr>
                  <a:stCxn id="7" idx="3"/>
                  <a:endCxn id="19" idx="1"/>
                </p:cNvCxnSpPr>
                <p:nvPr/>
              </p:nvCxnSpPr>
              <p:spPr>
                <a:xfrm>
                  <a:off x="8072185" y="3106712"/>
                  <a:ext cx="853654" cy="322288"/>
                </a:xfrm>
                <a:prstGeom prst="bentConnector3">
                  <a:avLst/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Connector: Elbow 22">
                  <a:extLst>
                    <a:ext uri="{FF2B5EF4-FFF2-40B4-BE49-F238E27FC236}">
                      <a16:creationId xmlns:a16="http://schemas.microsoft.com/office/drawing/2014/main" id="{6AF9A897-0D97-4875-B6D1-5DED2A3AC6C8}"/>
                    </a:ext>
                  </a:extLst>
                </p:cNvPr>
                <p:cNvCxnSpPr>
                  <a:stCxn id="19" idx="3"/>
                  <a:endCxn id="20" idx="3"/>
                </p:cNvCxnSpPr>
                <p:nvPr/>
              </p:nvCxnSpPr>
              <p:spPr>
                <a:xfrm>
                  <a:off x="9388821" y="3429000"/>
                  <a:ext cx="374058" cy="645003"/>
                </a:xfrm>
                <a:prstGeom prst="bentConnector3">
                  <a:avLst>
                    <a:gd name="adj1" fmla="val 161114"/>
                  </a:avLst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Connector: Elbow 24">
                  <a:extLst>
                    <a:ext uri="{FF2B5EF4-FFF2-40B4-BE49-F238E27FC236}">
                      <a16:creationId xmlns:a16="http://schemas.microsoft.com/office/drawing/2014/main" id="{D4132A7A-F9DD-43A2-BFCA-55B739EEE26C}"/>
                    </a:ext>
                  </a:extLst>
                </p:cNvPr>
                <p:cNvCxnSpPr>
                  <a:stCxn id="18" idx="3"/>
                  <a:endCxn id="21" idx="1"/>
                </p:cNvCxnSpPr>
                <p:nvPr/>
              </p:nvCxnSpPr>
              <p:spPr>
                <a:xfrm>
                  <a:off x="7984742" y="4368664"/>
                  <a:ext cx="422213" cy="382249"/>
                </a:xfrm>
                <a:prstGeom prst="bentConnector3">
                  <a:avLst>
                    <a:gd name="adj1" fmla="val 64307"/>
                  </a:avLst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FBC98D2F-F3B7-4C8F-A876-3E4315051910}"/>
                    </a:ext>
                  </a:extLst>
                </p:cNvPr>
                <p:cNvCxnSpPr>
                  <a:stCxn id="7" idx="2"/>
                  <a:endCxn id="18" idx="0"/>
                </p:cNvCxnSpPr>
                <p:nvPr/>
              </p:nvCxnSpPr>
              <p:spPr>
                <a:xfrm flipH="1">
                  <a:off x="7753251" y="3297836"/>
                  <a:ext cx="87443" cy="879703"/>
                </a:xfrm>
                <a:prstGeom prst="straightConnector1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C50C0532-995E-4B9E-86B4-73E60647BFAA}"/>
                    </a:ext>
                  </a:extLst>
                </p:cNvPr>
                <p:cNvSpPr/>
                <p:nvPr/>
              </p:nvSpPr>
              <p:spPr>
                <a:xfrm>
                  <a:off x="8072185" y="3020556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0" name="Diamond 29">
                  <a:extLst>
                    <a:ext uri="{FF2B5EF4-FFF2-40B4-BE49-F238E27FC236}">
                      <a16:creationId xmlns:a16="http://schemas.microsoft.com/office/drawing/2014/main" id="{AF748BE4-7139-4220-9D25-454DCA11AD45}"/>
                    </a:ext>
                  </a:extLst>
                </p:cNvPr>
                <p:cNvSpPr/>
                <p:nvPr/>
              </p:nvSpPr>
              <p:spPr>
                <a:xfrm>
                  <a:off x="9394132" y="333814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ADCBD962-5247-4009-B6D8-81D90A739320}"/>
                  </a:ext>
                </a:extLst>
              </p:cNvPr>
              <p:cNvSpPr/>
              <p:nvPr/>
            </p:nvSpPr>
            <p:spPr>
              <a:xfrm>
                <a:off x="7907626" y="2390051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5CFD5B8F-D9F1-45CC-814D-55BD72E091FF}"/>
                  </a:ext>
                </a:extLst>
              </p:cNvPr>
              <p:cNvCxnSpPr>
                <a:endCxn id="7" idx="0"/>
              </p:cNvCxnSpPr>
              <p:nvPr/>
            </p:nvCxnSpPr>
            <p:spPr>
              <a:xfrm>
                <a:off x="8005537" y="2589066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4BFB4A-61EF-4081-A2FF-BEF9469591ED}"/>
                </a:ext>
              </a:extLst>
            </p:cNvPr>
            <p:cNvSpPr txBox="1"/>
            <p:nvPr/>
          </p:nvSpPr>
          <p:spPr>
            <a:xfrm>
              <a:off x="9988550" y="2508250"/>
              <a:ext cx="596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</p:grpSp>
      <p:sp>
        <p:nvSpPr>
          <p:cNvPr id="33" name="Diamond 32">
            <a:extLst>
              <a:ext uri="{FF2B5EF4-FFF2-40B4-BE49-F238E27FC236}">
                <a16:creationId xmlns:a16="http://schemas.microsoft.com/office/drawing/2014/main" id="{2DC5DD25-C989-4BC2-B52B-2F06AC819B80}"/>
              </a:ext>
            </a:extLst>
          </p:cNvPr>
          <p:cNvSpPr/>
          <p:nvPr/>
        </p:nvSpPr>
        <p:spPr>
          <a:xfrm>
            <a:off x="8154000" y="4179600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5C6519-2036-45C2-AD8D-8DCBBA40552B}"/>
              </a:ext>
            </a:extLst>
          </p:cNvPr>
          <p:cNvSpPr txBox="1"/>
          <p:nvPr/>
        </p:nvSpPr>
        <p:spPr>
          <a:xfrm>
            <a:off x="7401600" y="340200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</p:spTree>
    <p:extLst>
      <p:ext uri="{BB962C8B-B14F-4D97-AF65-F5344CB8AC3E}">
        <p14:creationId xmlns:p14="http://schemas.microsoft.com/office/powerpoint/2010/main" val="298972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EB3FA3D6-116A-4B69-9842-A188A36F7B33}"/>
              </a:ext>
            </a:extLst>
          </p:cNvPr>
          <p:cNvGrpSpPr/>
          <p:nvPr/>
        </p:nvGrpSpPr>
        <p:grpSpPr>
          <a:xfrm>
            <a:off x="5652745" y="1355830"/>
            <a:ext cx="6149675" cy="4961434"/>
            <a:chOff x="5652745" y="1355830"/>
            <a:chExt cx="6149675" cy="4961434"/>
          </a:xfrm>
        </p:grpSpPr>
        <p:sp>
          <p:nvSpPr>
            <p:cNvPr id="33" name="Rectangle: Single Corner Snipped 32">
              <a:extLst>
                <a:ext uri="{FF2B5EF4-FFF2-40B4-BE49-F238E27FC236}">
                  <a16:creationId xmlns:a16="http://schemas.microsoft.com/office/drawing/2014/main" id="{78680A61-3AA9-4348-9C90-17A1A06E84B2}"/>
                </a:ext>
              </a:extLst>
            </p:cNvPr>
            <p:cNvSpPr/>
            <p:nvPr/>
          </p:nvSpPr>
          <p:spPr>
            <a:xfrm>
              <a:off x="5652745" y="319456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4" name="Rectangle: Single Corner Snipped 33">
              <a:extLst>
                <a:ext uri="{FF2B5EF4-FFF2-40B4-BE49-F238E27FC236}">
                  <a16:creationId xmlns:a16="http://schemas.microsoft.com/office/drawing/2014/main" id="{4AFC6462-E986-4F90-BBD2-6BC1646E7B97}"/>
                </a:ext>
              </a:extLst>
            </p:cNvPr>
            <p:cNvSpPr/>
            <p:nvPr/>
          </p:nvSpPr>
          <p:spPr>
            <a:xfrm>
              <a:off x="5656633" y="4917625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6" name="Rectangle: Single Corner Snipped 35">
              <a:extLst>
                <a:ext uri="{FF2B5EF4-FFF2-40B4-BE49-F238E27FC236}">
                  <a16:creationId xmlns:a16="http://schemas.microsoft.com/office/drawing/2014/main" id="{92FD954E-4A6E-45C9-AC80-DE18335996EB}"/>
                </a:ext>
              </a:extLst>
            </p:cNvPr>
            <p:cNvSpPr/>
            <p:nvPr/>
          </p:nvSpPr>
          <p:spPr>
            <a:xfrm>
              <a:off x="10435574" y="135583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7" name="Rectangle: Single Corner Snipped 36">
              <a:extLst>
                <a:ext uri="{FF2B5EF4-FFF2-40B4-BE49-F238E27FC236}">
                  <a16:creationId xmlns:a16="http://schemas.microsoft.com/office/drawing/2014/main" id="{D632A309-1600-47D6-9A4A-872FFB7FA6E2}"/>
                </a:ext>
              </a:extLst>
            </p:cNvPr>
            <p:cNvSpPr/>
            <p:nvPr/>
          </p:nvSpPr>
          <p:spPr>
            <a:xfrm>
              <a:off x="11149277" y="362265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8" name="Rectangle: Single Corner Snipped 37">
              <a:extLst>
                <a:ext uri="{FF2B5EF4-FFF2-40B4-BE49-F238E27FC236}">
                  <a16:creationId xmlns:a16="http://schemas.microsoft.com/office/drawing/2014/main" id="{00CA79F6-A508-45D9-842A-1A681FAB9B21}"/>
                </a:ext>
              </a:extLst>
            </p:cNvPr>
            <p:cNvSpPr/>
            <p:nvPr/>
          </p:nvSpPr>
          <p:spPr>
            <a:xfrm>
              <a:off x="10234619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9" name="Rectangle: Single Corner Snipped 38">
              <a:extLst>
                <a:ext uri="{FF2B5EF4-FFF2-40B4-BE49-F238E27FC236}">
                  <a16:creationId xmlns:a16="http://schemas.microsoft.com/office/drawing/2014/main" id="{1ACAE1DE-2F8E-4C38-AA4B-DEC3517CEFE9}"/>
                </a:ext>
              </a:extLst>
            </p:cNvPr>
            <p:cNvSpPr/>
            <p:nvPr/>
          </p:nvSpPr>
          <p:spPr>
            <a:xfrm>
              <a:off x="7961815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551B82E-DFDF-4D78-9A86-E077D6D7400D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305888" y="3466821"/>
              <a:ext cx="1371653" cy="672167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9DB284E-C2CB-4707-8631-EB0A6A362FE0}"/>
                </a:ext>
              </a:extLst>
            </p:cNvPr>
            <p:cNvCxnSpPr>
              <a:cxnSpLocks/>
              <a:stCxn id="34" idx="0"/>
              <a:endCxn id="18" idx="1"/>
            </p:cNvCxnSpPr>
            <p:nvPr/>
          </p:nvCxnSpPr>
          <p:spPr>
            <a:xfrm flipV="1">
              <a:off x="6309776" y="4270693"/>
              <a:ext cx="1376827" cy="91918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A1A5B5ED-6BEF-4953-B500-DF773CDFE772}"/>
                </a:ext>
              </a:extLst>
            </p:cNvPr>
            <p:cNvCxnSpPr>
              <a:cxnSpLocks/>
              <a:stCxn id="34" idx="0"/>
            </p:cNvCxnSpPr>
            <p:nvPr/>
          </p:nvCxnSpPr>
          <p:spPr>
            <a:xfrm flipV="1">
              <a:off x="6309776" y="4758864"/>
              <a:ext cx="2262022" cy="431014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B904F89-A21E-4115-8722-6B2B25F3BB52}"/>
                </a:ext>
              </a:extLst>
            </p:cNvPr>
            <p:cNvCxnSpPr>
              <a:cxnSpLocks/>
              <a:stCxn id="36" idx="1"/>
              <a:endCxn id="19" idx="0"/>
            </p:cNvCxnSpPr>
            <p:nvPr/>
          </p:nvCxnSpPr>
          <p:spPr>
            <a:xfrm flipH="1">
              <a:off x="9322173" y="1900336"/>
              <a:ext cx="1439973" cy="1239568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4D0EA94-3FA0-4503-809B-FEDEEA2B5545}"/>
                </a:ext>
              </a:extLst>
            </p:cNvPr>
            <p:cNvCxnSpPr>
              <a:cxnSpLocks/>
              <a:stCxn id="37" idx="2"/>
              <a:endCxn id="20" idx="3"/>
            </p:cNvCxnSpPr>
            <p:nvPr/>
          </p:nvCxnSpPr>
          <p:spPr>
            <a:xfrm flipH="1">
              <a:off x="9927722" y="3894903"/>
              <a:ext cx="1221555" cy="81129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B3FF0006-AE02-4D3F-9AC8-7C9F50F39B35}"/>
                </a:ext>
              </a:extLst>
            </p:cNvPr>
            <p:cNvCxnSpPr>
              <a:cxnSpLocks/>
              <a:stCxn id="38" idx="3"/>
              <a:endCxn id="20" idx="2"/>
            </p:cNvCxnSpPr>
            <p:nvPr/>
          </p:nvCxnSpPr>
          <p:spPr>
            <a:xfrm flipH="1" flipV="1">
              <a:off x="9696231" y="4167156"/>
              <a:ext cx="864960" cy="160560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098B155C-A1AD-419C-A8AB-861D2897627D}"/>
                </a:ext>
              </a:extLst>
            </p:cNvPr>
            <p:cNvCxnSpPr>
              <a:cxnSpLocks/>
              <a:stCxn id="39" idx="3"/>
              <a:endCxn id="21" idx="2"/>
            </p:cNvCxnSpPr>
            <p:nvPr/>
          </p:nvCxnSpPr>
          <p:spPr>
            <a:xfrm flipV="1">
              <a:off x="8288387" y="4844066"/>
              <a:ext cx="514902" cy="92869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B80CE2F-FE04-45C3-A18B-378704BEC15D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919CFF-3B4C-4E1A-ADD7-12B3AD0EFF0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18417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  <a:endCxn id="20" idx="3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  <a:endCxn id="20" idx="2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  <a:endCxn id="21" idx="2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229447-4767-409D-89E9-58DDC5883099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13E515B-FD17-4528-B4DE-B8D790A5A8E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F4149A7-6E75-4814-8830-F21F4ED6E240}"/>
              </a:ext>
            </a:extLst>
          </p:cNvPr>
          <p:cNvSpPr txBox="1"/>
          <p:nvPr/>
        </p:nvSpPr>
        <p:spPr>
          <a:xfrm>
            <a:off x="7314855" y="2938272"/>
            <a:ext cx="2857778" cy="735756"/>
          </a:xfrm>
          <a:prstGeom prst="rect">
            <a:avLst/>
          </a:prstGeom>
          <a:solidFill>
            <a:schemeClr val="tx1">
              <a:alpha val="58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Now we want to change our implementation here</a:t>
            </a:r>
          </a:p>
        </p:txBody>
      </p:sp>
    </p:spTree>
    <p:extLst>
      <p:ext uri="{BB962C8B-B14F-4D97-AF65-F5344CB8AC3E}">
        <p14:creationId xmlns:p14="http://schemas.microsoft.com/office/powerpoint/2010/main" val="16358710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32BC32C-9AFE-4027-8B1C-D73B7AEABE20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00C009-8F38-44AA-B043-C73B5EBCA92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28992739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35873C5-3B22-4772-8AD2-39C7AD51B28C}"/>
              </a:ext>
            </a:extLst>
          </p:cNvPr>
          <p:cNvSpPr txBox="1"/>
          <p:nvPr/>
        </p:nvSpPr>
        <p:spPr>
          <a:xfrm>
            <a:off x="2743026" y="4470596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33347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5F49B4F3-B0C4-4499-A18A-D7768C910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40BF667A-4029-4139-B8C0-8A080DD2C239}"/>
              </a:ext>
            </a:extLst>
          </p:cNvPr>
          <p:cNvSpPr/>
          <p:nvPr/>
        </p:nvSpPr>
        <p:spPr>
          <a:xfrm>
            <a:off x="554169" y="-544759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Tests?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A95CDFA-3C81-46BF-B3A5-CF7CF14662D5}"/>
              </a:ext>
            </a:extLst>
          </p:cNvPr>
          <p:cNvGrpSpPr/>
          <p:nvPr/>
        </p:nvGrpSpPr>
        <p:grpSpPr>
          <a:xfrm>
            <a:off x="6230933" y="2445002"/>
            <a:ext cx="5794117" cy="544506"/>
            <a:chOff x="6230933" y="2445002"/>
            <a:chExt cx="5794117" cy="544506"/>
          </a:xfrm>
        </p:grpSpPr>
        <p:sp>
          <p:nvSpPr>
            <p:cNvPr id="43" name="Rectangle: Single Corner Snipped 42">
              <a:extLst>
                <a:ext uri="{FF2B5EF4-FFF2-40B4-BE49-F238E27FC236}">
                  <a16:creationId xmlns:a16="http://schemas.microsoft.com/office/drawing/2014/main" id="{DB0E0FC2-C5FE-40FD-A34C-2C395FE179C0}"/>
                </a:ext>
              </a:extLst>
            </p:cNvPr>
            <p:cNvSpPr/>
            <p:nvPr/>
          </p:nvSpPr>
          <p:spPr>
            <a:xfrm>
              <a:off x="6230933" y="2445002"/>
              <a:ext cx="653143" cy="544506"/>
            </a:xfrm>
            <a:prstGeom prst="snip1Rect">
              <a:avLst/>
            </a:prstGeom>
            <a:solidFill>
              <a:srgbClr val="7F6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ET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218D07D-9041-4143-8CFE-82CE54297EC3}"/>
                </a:ext>
              </a:extLst>
            </p:cNvPr>
            <p:cNvSpPr txBox="1"/>
            <p:nvPr/>
          </p:nvSpPr>
          <p:spPr>
            <a:xfrm>
              <a:off x="7222620" y="2532589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(E2E)</a:t>
              </a:r>
              <a:endParaRPr lang="en-GB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2CFDDB-BC47-4988-B92E-D3181FAE8D44}"/>
                </a:ext>
              </a:extLst>
            </p:cNvPr>
            <p:cNvGrpSpPr/>
            <p:nvPr/>
          </p:nvGrpSpPr>
          <p:grpSpPr>
            <a:xfrm>
              <a:off x="11540295" y="2480327"/>
              <a:ext cx="484755" cy="473857"/>
              <a:chOff x="11540295" y="2414343"/>
              <a:chExt cx="591685" cy="578383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DBEDF825-F8B2-4A2D-B82F-12AC96771DB9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62C047CA-2ECB-4D56-9196-D835BF9115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9DA8414-535F-4B0F-886A-9B342FD96347}"/>
                </a:ext>
              </a:extLst>
            </p:cNvPr>
            <p:cNvGrpSpPr/>
            <p:nvPr/>
          </p:nvGrpSpPr>
          <p:grpSpPr>
            <a:xfrm>
              <a:off x="10881686" y="2469159"/>
              <a:ext cx="481813" cy="496192"/>
              <a:chOff x="10881686" y="2445090"/>
              <a:chExt cx="588094" cy="605645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1F66993-3D4B-4880-B3C1-AD7B2025FB1A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E746759A-7190-40D6-A94F-601AE3D790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A81923-56A9-49A2-894F-1B262DD73810}"/>
              </a:ext>
            </a:extLst>
          </p:cNvPr>
          <p:cNvGrpSpPr/>
          <p:nvPr/>
        </p:nvGrpSpPr>
        <p:grpSpPr>
          <a:xfrm>
            <a:off x="6230933" y="3562096"/>
            <a:ext cx="5805794" cy="544506"/>
            <a:chOff x="6230933" y="3587571"/>
            <a:chExt cx="5805794" cy="544506"/>
          </a:xfrm>
        </p:grpSpPr>
        <p:sp>
          <p:nvSpPr>
            <p:cNvPr id="69" name="Rectangle: Single Corner Snipped 68">
              <a:extLst>
                <a:ext uri="{FF2B5EF4-FFF2-40B4-BE49-F238E27FC236}">
                  <a16:creationId xmlns:a16="http://schemas.microsoft.com/office/drawing/2014/main" id="{B32338AE-328F-44A3-AE5F-8074B160BA39}"/>
                </a:ext>
              </a:extLst>
            </p:cNvPr>
            <p:cNvSpPr/>
            <p:nvPr/>
          </p:nvSpPr>
          <p:spPr>
            <a:xfrm>
              <a:off x="6230933" y="3587571"/>
              <a:ext cx="653143" cy="544506"/>
            </a:xfrm>
            <a:prstGeom prst="snip1Rect">
              <a:avLst/>
            </a:prstGeom>
            <a:solidFill>
              <a:srgbClr val="BF9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IT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1CEA78C-3B89-4A59-B6A8-1E4C2755CB7A}"/>
                </a:ext>
              </a:extLst>
            </p:cNvPr>
            <p:cNvSpPr txBox="1"/>
            <p:nvPr/>
          </p:nvSpPr>
          <p:spPr>
            <a:xfrm>
              <a:off x="7188658" y="3675158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(Contract)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9586ABC-B76F-419D-9993-A983880EB04D}"/>
                </a:ext>
              </a:extLst>
            </p:cNvPr>
            <p:cNvGrpSpPr/>
            <p:nvPr/>
          </p:nvGrpSpPr>
          <p:grpSpPr>
            <a:xfrm>
              <a:off x="11551972" y="3622896"/>
              <a:ext cx="484755" cy="473857"/>
              <a:chOff x="11540295" y="2414343"/>
              <a:chExt cx="591685" cy="578383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91E8C72-88D6-4FBC-A327-DCC1791BF807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E6EBFC8D-09D9-4B2B-92AD-51B063BAB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9B0D66C-9C0B-44E0-889F-C606EA263AFA}"/>
                </a:ext>
              </a:extLst>
            </p:cNvPr>
            <p:cNvGrpSpPr/>
            <p:nvPr/>
          </p:nvGrpSpPr>
          <p:grpSpPr>
            <a:xfrm>
              <a:off x="10893363" y="3611728"/>
              <a:ext cx="481813" cy="496192"/>
              <a:chOff x="10881686" y="2445090"/>
              <a:chExt cx="588094" cy="605645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9D255FD-D340-46BA-B5A7-B90B12C54DB7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D12A4A35-4AC5-41BC-89F6-10237D15B6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86D4E3-1B99-4392-864D-483C79462EF2}"/>
              </a:ext>
            </a:extLst>
          </p:cNvPr>
          <p:cNvGrpSpPr/>
          <p:nvPr/>
        </p:nvGrpSpPr>
        <p:grpSpPr>
          <a:xfrm>
            <a:off x="6230933" y="4628278"/>
            <a:ext cx="5773767" cy="646331"/>
            <a:chOff x="6230933" y="4628278"/>
            <a:chExt cx="5773767" cy="64633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9FB74F6-9063-4168-B695-06584ECD3F79}"/>
                </a:ext>
              </a:extLst>
            </p:cNvPr>
            <p:cNvGrpSpPr/>
            <p:nvPr/>
          </p:nvGrpSpPr>
          <p:grpSpPr>
            <a:xfrm>
              <a:off x="6230933" y="4628278"/>
              <a:ext cx="4312021" cy="646331"/>
              <a:chOff x="6409351" y="4625433"/>
              <a:chExt cx="4312021" cy="646331"/>
            </a:xfrm>
          </p:grpSpPr>
          <p:sp>
            <p:nvSpPr>
              <p:cNvPr id="35" name="Rectangle: Single Corner Snipped 34">
                <a:extLst>
                  <a:ext uri="{FF2B5EF4-FFF2-40B4-BE49-F238E27FC236}">
                    <a16:creationId xmlns:a16="http://schemas.microsoft.com/office/drawing/2014/main" id="{E962FBE4-61BB-4B7F-9FEC-A5FDDEDCF2AA}"/>
                  </a:ext>
                </a:extLst>
              </p:cNvPr>
              <p:cNvSpPr/>
              <p:nvPr/>
            </p:nvSpPr>
            <p:spPr>
              <a:xfrm>
                <a:off x="6409351" y="4676345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EC3C8D5-77F3-4FE0-A912-91C61F0A74B1}"/>
                  </a:ext>
                </a:extLst>
              </p:cNvPr>
              <p:cNvSpPr txBox="1"/>
              <p:nvPr/>
            </p:nvSpPr>
            <p:spPr>
              <a:xfrm>
                <a:off x="7367077" y="4625433"/>
                <a:ext cx="3354295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(coarse-grained unit)</a:t>
                </a:r>
                <a: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  <a:t> </a:t>
                </a:r>
                <a:b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</a:b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Acceptance Tests 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E33DA7C-FDEE-4BD0-895B-F88A700569AD}"/>
                </a:ext>
              </a:extLst>
            </p:cNvPr>
            <p:cNvGrpSpPr/>
            <p:nvPr/>
          </p:nvGrpSpPr>
          <p:grpSpPr>
            <a:xfrm>
              <a:off x="10889641" y="4745825"/>
              <a:ext cx="473857" cy="473857"/>
              <a:chOff x="10889641" y="4745825"/>
              <a:chExt cx="473857" cy="473857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DE19F777-7203-4BB2-8C49-226FB94AC70F}"/>
                  </a:ext>
                </a:extLst>
              </p:cNvPr>
              <p:cNvSpPr/>
              <p:nvPr/>
            </p:nvSpPr>
            <p:spPr>
              <a:xfrm>
                <a:off x="10889641" y="4745825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Lightning Bolt 33">
                <a:extLst>
                  <a:ext uri="{FF2B5EF4-FFF2-40B4-BE49-F238E27FC236}">
                    <a16:creationId xmlns:a16="http://schemas.microsoft.com/office/drawing/2014/main" id="{AA226FEE-56C9-470A-AFDF-F81A231EC76D}"/>
                  </a:ext>
                </a:extLst>
              </p:cNvPr>
              <p:cNvSpPr/>
              <p:nvPr/>
            </p:nvSpPr>
            <p:spPr>
              <a:xfrm flipH="1">
                <a:off x="10991744" y="4837369"/>
                <a:ext cx="290767" cy="290767"/>
              </a:xfrm>
              <a:prstGeom prst="lightningBol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15" name="Octagon 14">
              <a:extLst>
                <a:ext uri="{FF2B5EF4-FFF2-40B4-BE49-F238E27FC236}">
                  <a16:creationId xmlns:a16="http://schemas.microsoft.com/office/drawing/2014/main" id="{53B38AF4-0035-4421-B753-C682C5DB25E2}"/>
                </a:ext>
              </a:extLst>
            </p:cNvPr>
            <p:cNvSpPr/>
            <p:nvPr/>
          </p:nvSpPr>
          <p:spPr>
            <a:xfrm>
              <a:off x="11594895" y="4821397"/>
              <a:ext cx="409805" cy="287669"/>
            </a:xfrm>
            <a:prstGeom prst="octagon">
              <a:avLst>
                <a:gd name="adj" fmla="val 30445"/>
              </a:avLst>
            </a:prstGeom>
            <a:solidFill>
              <a:srgbClr val="2E8EE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C171D6-D3B7-48E3-9E80-0188E3E2005C}"/>
              </a:ext>
            </a:extLst>
          </p:cNvPr>
          <p:cNvGrpSpPr/>
          <p:nvPr/>
        </p:nvGrpSpPr>
        <p:grpSpPr>
          <a:xfrm>
            <a:off x="6230933" y="5796285"/>
            <a:ext cx="5793060" cy="544506"/>
            <a:chOff x="6230933" y="5796285"/>
            <a:chExt cx="5793060" cy="54450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EDD836E-7AD4-4563-9D07-0CACDDC810BA}"/>
                </a:ext>
              </a:extLst>
            </p:cNvPr>
            <p:cNvGrpSpPr/>
            <p:nvPr/>
          </p:nvGrpSpPr>
          <p:grpSpPr>
            <a:xfrm>
              <a:off x="6230933" y="5796285"/>
              <a:ext cx="4026215" cy="544506"/>
              <a:chOff x="6409351" y="5796285"/>
              <a:chExt cx="4026215" cy="544506"/>
            </a:xfrm>
          </p:grpSpPr>
          <p:sp>
            <p:nvSpPr>
              <p:cNvPr id="36" name="Rectangle: Single Corner Snipped 35">
                <a:extLst>
                  <a:ext uri="{FF2B5EF4-FFF2-40B4-BE49-F238E27FC236}">
                    <a16:creationId xmlns:a16="http://schemas.microsoft.com/office/drawing/2014/main" id="{92FD954E-4A6E-45C9-AC80-DE18335996EB}"/>
                  </a:ext>
                </a:extLst>
              </p:cNvPr>
              <p:cNvSpPr/>
              <p:nvPr/>
            </p:nvSpPr>
            <p:spPr>
              <a:xfrm>
                <a:off x="6409351" y="5796285"/>
                <a:ext cx="653143" cy="544506"/>
              </a:xfrm>
              <a:prstGeom prst="snip1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UT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736F9D1-1634-43B5-AD1C-4278695105CA}"/>
                  </a:ext>
                </a:extLst>
              </p:cNvPr>
              <p:cNvSpPr txBox="1"/>
              <p:nvPr/>
            </p:nvSpPr>
            <p:spPr>
              <a:xfrm>
                <a:off x="7367079" y="5883872"/>
                <a:ext cx="3068487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(fine-grained)</a:t>
                </a: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 Unit Tests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FAF2DF4-114E-43B9-B971-68101506AB79}"/>
                </a:ext>
              </a:extLst>
            </p:cNvPr>
            <p:cNvGrpSpPr/>
            <p:nvPr/>
          </p:nvGrpSpPr>
          <p:grpSpPr>
            <a:xfrm>
              <a:off x="11550136" y="5826116"/>
              <a:ext cx="473857" cy="473857"/>
              <a:chOff x="12336437" y="4304163"/>
              <a:chExt cx="473857" cy="473857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468E7D1-22E9-4582-92B0-C091611A8794}"/>
                  </a:ext>
                </a:extLst>
              </p:cNvPr>
              <p:cNvSpPr/>
              <p:nvPr/>
            </p:nvSpPr>
            <p:spPr>
              <a:xfrm>
                <a:off x="12336437" y="4304163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30F68851-6676-42C9-A583-17446F70CE8A}"/>
                  </a:ext>
                </a:extLst>
              </p:cNvPr>
              <p:cNvSpPr/>
              <p:nvPr/>
            </p:nvSpPr>
            <p:spPr>
              <a:xfrm>
                <a:off x="12521857" y="4517163"/>
                <a:ext cx="111083" cy="87976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41A8431-7CDD-4FCE-9186-A81900120E92}"/>
                </a:ext>
              </a:extLst>
            </p:cNvPr>
            <p:cNvGrpSpPr/>
            <p:nvPr/>
          </p:nvGrpSpPr>
          <p:grpSpPr>
            <a:xfrm>
              <a:off x="10878548" y="5826115"/>
              <a:ext cx="473857" cy="473857"/>
              <a:chOff x="10889640" y="5831609"/>
              <a:chExt cx="473857" cy="473857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34C18CC-6838-4FD2-8AA4-97BDED5CE729}"/>
                  </a:ext>
                </a:extLst>
              </p:cNvPr>
              <p:cNvSpPr/>
              <p:nvPr/>
            </p:nvSpPr>
            <p:spPr>
              <a:xfrm>
                <a:off x="10889640" y="5831609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Lightning Bolt 43">
                <a:extLst>
                  <a:ext uri="{FF2B5EF4-FFF2-40B4-BE49-F238E27FC236}">
                    <a16:creationId xmlns:a16="http://schemas.microsoft.com/office/drawing/2014/main" id="{007D1EA8-135C-46E9-B69E-58E003942EF6}"/>
                  </a:ext>
                </a:extLst>
              </p:cNvPr>
              <p:cNvSpPr/>
              <p:nvPr/>
            </p:nvSpPr>
            <p:spPr>
              <a:xfrm flipH="1">
                <a:off x="11001269" y="5904102"/>
                <a:ext cx="290767" cy="290767"/>
              </a:xfrm>
              <a:prstGeom prst="lightningBol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413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26680EDF-544B-47A5-94E0-2EE1815FBE04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</a:p>
          <a:p>
            <a:r>
              <a:rPr lang="en-US" sz="1800" dirty="0">
                <a:solidFill>
                  <a:schemeClr val="bg1"/>
                </a:solidFill>
                <a:sym typeface="Wingdings" panose="05000000000000000000" pitchFamily="2" charset="2"/>
              </a:rPr>
              <a:t> less refactoring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1CC2099-59EB-4B87-A7E0-EAD83A77017E}"/>
              </a:ext>
            </a:extLst>
          </p:cNvPr>
          <p:cNvSpPr txBox="1"/>
          <p:nvPr/>
        </p:nvSpPr>
        <p:spPr>
          <a:xfrm>
            <a:off x="2743026" y="4470596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05543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23" y="-793082"/>
            <a:ext cx="14772395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26680EDF-544B-47A5-94E0-2EE1815FBE04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/>
                </a:solidFill>
              </a:rPr>
              <a:t>Blind spots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17A856DE-DAE0-4159-BA53-150E9C9A0356}"/>
              </a:ext>
            </a:extLst>
          </p:cNvPr>
          <p:cNvSpPr/>
          <p:nvPr/>
        </p:nvSpPr>
        <p:spPr>
          <a:xfrm>
            <a:off x="6930246" y="2722120"/>
            <a:ext cx="4773891" cy="3304230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2C6892-6586-4B63-8360-78BAF1BCD262}"/>
              </a:ext>
            </a:extLst>
          </p:cNvPr>
          <p:cNvSpPr txBox="1"/>
          <p:nvPr/>
        </p:nvSpPr>
        <p:spPr>
          <a:xfrm>
            <a:off x="9760849" y="2704585"/>
            <a:ext cx="997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037F2B9-5760-48E3-B011-995F28E02756}"/>
              </a:ext>
            </a:extLst>
          </p:cNvPr>
          <p:cNvSpPr/>
          <p:nvPr/>
        </p:nvSpPr>
        <p:spPr>
          <a:xfrm>
            <a:off x="7261442" y="3581338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9809991-CBD2-4991-9D7F-D005120A9D6A}"/>
              </a:ext>
            </a:extLst>
          </p:cNvPr>
          <p:cNvSpPr/>
          <p:nvPr/>
        </p:nvSpPr>
        <p:spPr>
          <a:xfrm>
            <a:off x="7888664" y="4747728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35C10B3-D32D-41D7-8776-72335B88DCBE}"/>
              </a:ext>
            </a:extLst>
          </p:cNvPr>
          <p:cNvSpPr/>
          <p:nvPr/>
        </p:nvSpPr>
        <p:spPr>
          <a:xfrm>
            <a:off x="9292743" y="380806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661CB00-EABF-469B-B243-502B44215843}"/>
              </a:ext>
            </a:extLst>
          </p:cNvPr>
          <p:cNvSpPr/>
          <p:nvPr/>
        </p:nvSpPr>
        <p:spPr>
          <a:xfrm>
            <a:off x="9666801" y="445306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B3241C7-622D-40AB-8FD9-7869151489E5}"/>
              </a:ext>
            </a:extLst>
          </p:cNvPr>
          <p:cNvSpPr/>
          <p:nvPr/>
        </p:nvSpPr>
        <p:spPr>
          <a:xfrm>
            <a:off x="8773859" y="512997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4752910-C34D-4E7B-8938-C774D27E7D8B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>
            <a:off x="7724424" y="3772463"/>
            <a:ext cx="1568319" cy="226726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F8757DFB-EF85-46AC-91BE-2924264AE638}"/>
              </a:ext>
            </a:extLst>
          </p:cNvPr>
          <p:cNvCxnSpPr>
            <a:cxnSpLocks/>
            <a:stCxn id="14" idx="3"/>
            <a:endCxn id="15" idx="3"/>
          </p:cNvCxnSpPr>
          <p:nvPr/>
        </p:nvCxnSpPr>
        <p:spPr>
          <a:xfrm>
            <a:off x="9755725" y="3999189"/>
            <a:ext cx="374058" cy="645003"/>
          </a:xfrm>
          <a:prstGeom prst="bentConnector3">
            <a:avLst>
              <a:gd name="adj1" fmla="val 161114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97D0156-8D41-430A-BB25-17A5374BC0A1}"/>
              </a:ext>
            </a:extLst>
          </p:cNvPr>
          <p:cNvCxnSpPr>
            <a:cxnSpLocks/>
            <a:stCxn id="13" idx="3"/>
            <a:endCxn id="16" idx="1"/>
          </p:cNvCxnSpPr>
          <p:nvPr/>
        </p:nvCxnSpPr>
        <p:spPr>
          <a:xfrm>
            <a:off x="8351646" y="4938853"/>
            <a:ext cx="422213" cy="382249"/>
          </a:xfrm>
          <a:prstGeom prst="bentConnector3">
            <a:avLst>
              <a:gd name="adj1" fmla="val 64307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025FB9-592D-4437-8963-C3CA2A249E3C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7492933" y="3963587"/>
            <a:ext cx="627222" cy="784141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Diamond 20">
            <a:extLst>
              <a:ext uri="{FF2B5EF4-FFF2-40B4-BE49-F238E27FC236}">
                <a16:creationId xmlns:a16="http://schemas.microsoft.com/office/drawing/2014/main" id="{366D9C0F-8F61-4A8F-941B-75E9F5D17200}"/>
              </a:ext>
            </a:extLst>
          </p:cNvPr>
          <p:cNvSpPr/>
          <p:nvPr/>
        </p:nvSpPr>
        <p:spPr>
          <a:xfrm>
            <a:off x="8439089" y="3590745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436DDEDB-6BB6-493E-8DCB-35DE372FEEAE}"/>
              </a:ext>
            </a:extLst>
          </p:cNvPr>
          <p:cNvSpPr/>
          <p:nvPr/>
        </p:nvSpPr>
        <p:spPr>
          <a:xfrm>
            <a:off x="9761036" y="3908329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35D8DAE-4C27-4E92-A34C-DDAF3EB73B9E}"/>
              </a:ext>
            </a:extLst>
          </p:cNvPr>
          <p:cNvSpPr/>
          <p:nvPr/>
        </p:nvSpPr>
        <p:spPr>
          <a:xfrm>
            <a:off x="7399767" y="3162755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BF8ACDE-61E5-42E9-90AA-02E5E2723EAD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7492933" y="3352788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0011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082833DD-AD8A-44FB-9DD1-0B1D995C1AE3}"/>
              </a:ext>
            </a:extLst>
          </p:cNvPr>
          <p:cNvSpPr/>
          <p:nvPr/>
        </p:nvSpPr>
        <p:spPr>
          <a:xfrm>
            <a:off x="4363965" y="-1"/>
            <a:ext cx="7809593" cy="175065"/>
          </a:xfrm>
          <a:prstGeom prst="triangle">
            <a:avLst>
              <a:gd name="adj" fmla="val 84553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9F5850A-0D96-4B08-A418-2485E651E750}"/>
              </a:ext>
            </a:extLst>
          </p:cNvPr>
          <p:cNvSpPr/>
          <p:nvPr/>
        </p:nvSpPr>
        <p:spPr>
          <a:xfrm rot="10800000">
            <a:off x="4281564" y="5655994"/>
            <a:ext cx="1027641" cy="334726"/>
          </a:xfrm>
          <a:prstGeom prst="triangle">
            <a:avLst>
              <a:gd name="adj" fmla="val 43912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rrow: Pentagon 55">
            <a:extLst>
              <a:ext uri="{FF2B5EF4-FFF2-40B4-BE49-F238E27FC236}">
                <a16:creationId xmlns:a16="http://schemas.microsoft.com/office/drawing/2014/main" id="{FB5ED179-6DC0-4D18-B19E-08D0E451037B}"/>
              </a:ext>
            </a:extLst>
          </p:cNvPr>
          <p:cNvSpPr/>
          <p:nvPr/>
        </p:nvSpPr>
        <p:spPr>
          <a:xfrm>
            <a:off x="4352411" y="168524"/>
            <a:ext cx="7256310" cy="83772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rrow: Pentagon 54">
            <a:extLst>
              <a:ext uri="{FF2B5EF4-FFF2-40B4-BE49-F238E27FC236}">
                <a16:creationId xmlns:a16="http://schemas.microsoft.com/office/drawing/2014/main" id="{90302C7E-F390-40F7-9DD0-8F2676F58BE8}"/>
              </a:ext>
            </a:extLst>
          </p:cNvPr>
          <p:cNvSpPr/>
          <p:nvPr/>
        </p:nvSpPr>
        <p:spPr>
          <a:xfrm>
            <a:off x="4615650" y="1025990"/>
            <a:ext cx="7256310" cy="728077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rrow: Pentagon 51">
            <a:extLst>
              <a:ext uri="{FF2B5EF4-FFF2-40B4-BE49-F238E27FC236}">
                <a16:creationId xmlns:a16="http://schemas.microsoft.com/office/drawing/2014/main" id="{98C7FA10-904F-4318-9252-B1DDCE0C3A16}"/>
              </a:ext>
            </a:extLst>
          </p:cNvPr>
          <p:cNvSpPr/>
          <p:nvPr/>
        </p:nvSpPr>
        <p:spPr>
          <a:xfrm>
            <a:off x="4285561" y="4640040"/>
            <a:ext cx="5457507" cy="1021541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64F7A167-F6C0-4F96-AC15-53E05271C3BD}"/>
              </a:ext>
            </a:extLst>
          </p:cNvPr>
          <p:cNvSpPr/>
          <p:nvPr/>
        </p:nvSpPr>
        <p:spPr>
          <a:xfrm>
            <a:off x="5157802" y="1810568"/>
            <a:ext cx="5502177" cy="275938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20066B0B-E133-46A0-97E1-551F4370115B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C191D2-6CBA-4FF3-985D-236E02774F51}"/>
              </a:ext>
            </a:extLst>
          </p:cNvPr>
          <p:cNvSpPr txBox="1"/>
          <p:nvPr/>
        </p:nvSpPr>
        <p:spPr>
          <a:xfrm>
            <a:off x="7890485" y="2057403"/>
            <a:ext cx="4302053" cy="2284726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000" cap="all" dirty="0">
                <a:solidFill>
                  <a:schemeClr val="tx1"/>
                </a:solidFill>
              </a:rPr>
              <a:t>It all starts here…</a:t>
            </a:r>
          </a:p>
          <a:p>
            <a:r>
              <a:rPr lang="en-GB" sz="1000" cap="all" dirty="0"/>
              <a:t>Outside-in TDD</a:t>
            </a:r>
          </a:p>
          <a:p>
            <a:r>
              <a:rPr lang="en-GB" sz="1000" cap="all" dirty="0"/>
              <a:t>Behavioural &amp; Domain-Driven</a:t>
            </a:r>
          </a:p>
          <a:p>
            <a:r>
              <a:rPr lang="en-GB" sz="1000" cap="all" dirty="0"/>
              <a:t>Bloody Fast</a:t>
            </a:r>
          </a:p>
          <a:p>
            <a:r>
              <a:rPr lang="en-GB" sz="1000" cap="all" dirty="0"/>
              <a:t>Autonomous &amp; Concise </a:t>
            </a:r>
            <a:br>
              <a:rPr lang="en-GB" sz="1000" cap="all" dirty="0"/>
            </a:br>
            <a:r>
              <a:rPr lang="en-GB" sz="1000" cap="all" dirty="0"/>
              <a:t>(builders &amp; Fuzzers to setup)</a:t>
            </a:r>
          </a:p>
          <a:p>
            <a:r>
              <a:rPr lang="en-GB" sz="1000" strike="sngStrike" cap="all" dirty="0"/>
              <a:t>NO I/O</a:t>
            </a:r>
            <a:r>
              <a:rPr lang="en-GB" sz="1000" cap="all" dirty="0"/>
              <a:t> </a:t>
            </a:r>
            <a:r>
              <a:rPr lang="en-GB" sz="1000" cap="all" dirty="0">
                <a:sym typeface="Wingdings" panose="05000000000000000000" pitchFamily="2" charset="2"/>
              </a:rPr>
              <a:t> “last miles” stubs</a:t>
            </a:r>
            <a:endParaRPr lang="en-GB" sz="1000" cap="all" dirty="0"/>
          </a:p>
          <a:p>
            <a:r>
              <a:rPr lang="en-GB" sz="1000" cap="all" dirty="0"/>
              <a:t>Deterministic &amp; Isolated</a:t>
            </a:r>
          </a:p>
          <a:p>
            <a:r>
              <a:rPr lang="en-GB" sz="1000" cap="all" dirty="0"/>
              <a:t>The outer loop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E794424-A177-41A7-B169-58EEE9058656}"/>
              </a:ext>
            </a:extLst>
          </p:cNvPr>
          <p:cNvSpPr txBox="1"/>
          <p:nvPr/>
        </p:nvSpPr>
        <p:spPr>
          <a:xfrm>
            <a:off x="8517269" y="4712998"/>
            <a:ext cx="3675269" cy="1093104"/>
          </a:xfrm>
          <a:prstGeom prst="rect">
            <a:avLst/>
          </a:prstGeom>
          <a:noFill/>
        </p:spPr>
        <p:txBody>
          <a:bodyPr wrap="square" rtlCol="0" anchor="ctr">
            <a:normAutofit lnSpcReduction="10000"/>
          </a:bodyPr>
          <a:lstStyle/>
          <a:p>
            <a:pPr algn="r">
              <a:spcAft>
                <a:spcPts val="600"/>
              </a:spcAft>
            </a:pPr>
            <a:r>
              <a:rPr lang="en-GB" sz="1000" b="1" cap="all" dirty="0">
                <a:latin typeface="Alte Haas Grotesk" panose="02000503000000020004" pitchFamily="2" charset="0"/>
              </a:rPr>
              <a:t>For complex parts only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Behavioural &amp; Domain-Driven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Bloody Fast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Deterministic &amp; Isolated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The inner (optional) loop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AF73F57-C17B-41BB-9F19-7307245EF6EA}"/>
              </a:ext>
            </a:extLst>
          </p:cNvPr>
          <p:cNvSpPr txBox="1"/>
          <p:nvPr/>
        </p:nvSpPr>
        <p:spPr>
          <a:xfrm>
            <a:off x="8929660" y="1086906"/>
            <a:ext cx="3262878" cy="611821"/>
          </a:xfrm>
          <a:prstGeom prst="rect">
            <a:avLst/>
          </a:prstGeom>
          <a:noFill/>
        </p:spPr>
        <p:txBody>
          <a:bodyPr wrap="square" rtlCol="0" anchor="ctr">
            <a:normAutofit fontScale="92500"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900" cap="all" dirty="0">
                <a:solidFill>
                  <a:schemeClr val="tx1"/>
                </a:solidFill>
              </a:rPr>
              <a:t>Are we still compliant with…?</a:t>
            </a:r>
          </a:p>
          <a:p>
            <a:r>
              <a:rPr lang="en-US" sz="900" cap="all" dirty="0"/>
              <a:t>Some real systems involved</a:t>
            </a:r>
          </a:p>
          <a:p>
            <a:r>
              <a:rPr lang="en-US" sz="900" cap="all" dirty="0"/>
              <a:t>Ensure that Stubs </a:t>
            </a:r>
            <a:r>
              <a:rPr lang="en-US" sz="900" cap="all" dirty="0">
                <a:sym typeface="Wingdings" panose="05000000000000000000" pitchFamily="2" charset="2"/>
              </a:rPr>
              <a:t></a:t>
            </a:r>
            <a:r>
              <a:rPr lang="en-US" sz="900" cap="all" dirty="0"/>
              <a:t> Real systems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DEA4B75-5D4E-4B52-91A8-CD8394C34CF6}"/>
              </a:ext>
            </a:extLst>
          </p:cNvPr>
          <p:cNvSpPr txBox="1"/>
          <p:nvPr/>
        </p:nvSpPr>
        <p:spPr>
          <a:xfrm>
            <a:off x="10133020" y="212037"/>
            <a:ext cx="2063935" cy="74297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800" cap="all" dirty="0">
                <a:solidFill>
                  <a:schemeClr val="tx1"/>
                </a:solidFill>
              </a:rPr>
              <a:t>Checking In real life…</a:t>
            </a:r>
          </a:p>
          <a:p>
            <a:r>
              <a:rPr lang="en-US" sz="800" cap="all" dirty="0"/>
              <a:t>All real systems involved</a:t>
            </a:r>
            <a:br>
              <a:rPr lang="en-US" sz="800" cap="all" dirty="0"/>
            </a:br>
            <a:br>
              <a:rPr lang="en-US" sz="800" cap="all" dirty="0"/>
            </a:br>
            <a:r>
              <a:rPr lang="en-US" sz="800" cap="all" dirty="0"/>
              <a:t>May be Manual sometimes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ED190CC-5098-44DF-AF4F-DCE5AAC43ADA}"/>
              </a:ext>
            </a:extLst>
          </p:cNvPr>
          <p:cNvCxnSpPr>
            <a:cxnSpLocks/>
          </p:cNvCxnSpPr>
          <p:nvPr/>
        </p:nvCxnSpPr>
        <p:spPr>
          <a:xfrm>
            <a:off x="5512261" y="4601156"/>
            <a:ext cx="685118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D00FD95-94F1-42B0-960F-D81CC136EB3F}"/>
              </a:ext>
            </a:extLst>
          </p:cNvPr>
          <p:cNvCxnSpPr>
            <a:cxnSpLocks/>
          </p:cNvCxnSpPr>
          <p:nvPr/>
        </p:nvCxnSpPr>
        <p:spPr>
          <a:xfrm>
            <a:off x="8302301" y="1807400"/>
            <a:ext cx="411829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D19116E-E0F1-48FD-8FFD-BF2FA9E9D84D}"/>
              </a:ext>
            </a:extLst>
          </p:cNvPr>
          <p:cNvCxnSpPr>
            <a:cxnSpLocks/>
          </p:cNvCxnSpPr>
          <p:nvPr/>
        </p:nvCxnSpPr>
        <p:spPr>
          <a:xfrm>
            <a:off x="8287012" y="975065"/>
            <a:ext cx="4190738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F7BBC72F-3EA1-4D41-BD07-DCF56FF038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0372228" y="2138146"/>
            <a:ext cx="216036" cy="273948"/>
          </a:xfrm>
          <a:prstGeom prst="rect">
            <a:avLst/>
          </a:prstGeom>
        </p:spPr>
      </p:pic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749C7C53-FB20-4F54-ACC0-2D38CF354911}"/>
              </a:ext>
            </a:extLst>
          </p:cNvPr>
          <p:cNvSpPr/>
          <p:nvPr/>
        </p:nvSpPr>
        <p:spPr>
          <a:xfrm>
            <a:off x="1003047" y="219606"/>
            <a:ext cx="2130201" cy="574837"/>
          </a:xfrm>
          <a:prstGeom prst="curved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FA7AC0A-A7F7-48DC-8322-8BFCFDEF8C65}"/>
              </a:ext>
            </a:extLst>
          </p:cNvPr>
          <p:cNvGrpSpPr/>
          <p:nvPr/>
        </p:nvGrpSpPr>
        <p:grpSpPr>
          <a:xfrm>
            <a:off x="2196230" y="167348"/>
            <a:ext cx="10483450" cy="5490088"/>
            <a:chOff x="2196230" y="167348"/>
            <a:chExt cx="10483450" cy="5490088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5DCAAC5-5393-4E21-94B8-B994E272AAB9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CEE7483-493D-4D0B-A673-70DCD94C7F56}"/>
                </a:ext>
              </a:extLst>
            </p:cNvPr>
            <p:cNvSpPr txBox="1"/>
            <p:nvPr/>
          </p:nvSpPr>
          <p:spPr>
            <a:xfrm>
              <a:off x="2196230" y="26272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1C587DE-C272-460D-A633-383240641EC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629DE1F8-0B24-4BCB-BC13-7A5965481DEA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5C74FBA-5857-47CD-A1AB-DC115FAADB05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6A3C7062-BEBC-485A-99CC-BB9434F0BE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084A09AC-B8BD-4293-BDAF-1361787EB1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B7E1689-99A0-4AE0-B54E-F3574166211B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28ECB0E-B585-42D0-AA6F-0E457D1D7A89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53D2001-0389-4CD8-B948-36A2C11A5E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B5E459-2823-408C-A83E-28553A52C3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B0BA09A-F119-4342-9081-6DBBF1CB8954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F72A0D1-D099-4018-9ADE-AC4FA434BF58}"/>
              </a:ext>
            </a:extLst>
          </p:cNvPr>
          <p:cNvGrpSpPr/>
          <p:nvPr/>
        </p:nvGrpSpPr>
        <p:grpSpPr>
          <a:xfrm>
            <a:off x="553361" y="258183"/>
            <a:ext cx="984420" cy="658404"/>
            <a:chOff x="174299" y="509897"/>
            <a:chExt cx="984420" cy="658404"/>
          </a:xfrm>
          <a:solidFill>
            <a:schemeClr val="bg1"/>
          </a:solidFill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B16F5DD-014B-4E86-9DE5-1D25053D0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</a:blip>
            <a:stretch>
              <a:fillRect/>
            </a:stretch>
          </p:blipFill>
          <p:spPr>
            <a:xfrm>
              <a:off x="213524" y="509897"/>
              <a:ext cx="945195" cy="481552"/>
            </a:xfrm>
            <a:prstGeom prst="rect">
              <a:avLst/>
            </a:prstGeom>
            <a:grpFill/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B9D8247-CF2B-4EE2-8682-3AE5B1710B57}"/>
                </a:ext>
              </a:extLst>
            </p:cNvPr>
            <p:cNvSpPr txBox="1"/>
            <p:nvPr/>
          </p:nvSpPr>
          <p:spPr>
            <a:xfrm>
              <a:off x="174299" y="937469"/>
              <a:ext cx="984101" cy="2308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cap="all" dirty="0"/>
                <a:t>From this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2C29DE3-0876-4439-9691-3F7AD5A5DB53}"/>
              </a:ext>
            </a:extLst>
          </p:cNvPr>
          <p:cNvSpPr txBox="1"/>
          <p:nvPr/>
        </p:nvSpPr>
        <p:spPr>
          <a:xfrm>
            <a:off x="1650318" y="349830"/>
            <a:ext cx="12817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cap="all" dirty="0"/>
              <a:t>To this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E7F3CD85-B155-4DB1-B743-D16B608EEF9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364666" y="1645940"/>
            <a:ext cx="526862" cy="607179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890269B5-AB38-4637-9387-1B2E7DABB68F}"/>
              </a:ext>
            </a:extLst>
          </p:cNvPr>
          <p:cNvSpPr txBox="1"/>
          <p:nvPr/>
        </p:nvSpPr>
        <p:spPr>
          <a:xfrm>
            <a:off x="1145689" y="2216749"/>
            <a:ext cx="94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Start</a:t>
            </a:r>
            <a:b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</a:br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Here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BCB4889-1059-4E49-BCED-924D60FDCAB9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</p:spTree>
    <p:extLst>
      <p:ext uri="{BB962C8B-B14F-4D97-AF65-F5344CB8AC3E}">
        <p14:creationId xmlns:p14="http://schemas.microsoft.com/office/powerpoint/2010/main" val="15357030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04F96C86-E2BD-442C-90E2-3DF0467FF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2340AED3-61B4-4762-B21A-2802EB1E0736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12F3223-64B5-4C10-BC00-14BBD0F2F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17" r="12234"/>
          <a:stretch/>
        </p:blipFill>
        <p:spPr>
          <a:xfrm>
            <a:off x="338322" y="4382258"/>
            <a:ext cx="4045570" cy="1955164"/>
          </a:xfrm>
          <a:prstGeom prst="rect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1964EB-962C-4D62-82C6-A23559D38030}"/>
              </a:ext>
            </a:extLst>
          </p:cNvPr>
          <p:cNvCxnSpPr>
            <a:cxnSpLocks/>
          </p:cNvCxnSpPr>
          <p:nvPr/>
        </p:nvCxnSpPr>
        <p:spPr>
          <a:xfrm flipV="1">
            <a:off x="3321492" y="1360227"/>
            <a:ext cx="718245" cy="163793"/>
          </a:xfrm>
          <a:prstGeom prst="straightConnector1">
            <a:avLst/>
          </a:prstGeom>
          <a:ln w="22225">
            <a:solidFill>
              <a:srgbClr val="6A8E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D768DE1-C001-4F89-BC40-BA324CEA3DCC}"/>
              </a:ext>
            </a:extLst>
          </p:cNvPr>
          <p:cNvCxnSpPr>
            <a:cxnSpLocks/>
          </p:cNvCxnSpPr>
          <p:nvPr/>
        </p:nvCxnSpPr>
        <p:spPr>
          <a:xfrm flipH="1">
            <a:off x="1069009" y="3459480"/>
            <a:ext cx="486421" cy="825390"/>
          </a:xfrm>
          <a:prstGeom prst="straightConnector1">
            <a:avLst/>
          </a:prstGeom>
          <a:ln w="22225"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5840655" y="4458275"/>
            <a:ext cx="6120302" cy="15120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Can you Give me </a:t>
            </a:r>
            <a:b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</a:br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an example?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B46D5E-0D08-4E1D-943C-4F2521D446BB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A63B0-6EDC-48A0-A09A-873F290ABE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3" r="4943"/>
          <a:stretch/>
        </p:blipFill>
        <p:spPr>
          <a:xfrm>
            <a:off x="4128642" y="200580"/>
            <a:ext cx="7782644" cy="4369707"/>
          </a:xfrm>
          <a:prstGeom prst="rect">
            <a:avLst/>
          </a:prstGeom>
          <a:ln w="19050">
            <a:solidFill>
              <a:srgbClr val="6A8ED0"/>
            </a:solidFill>
          </a:ln>
        </p:spPr>
      </p:pic>
    </p:spTree>
    <p:extLst>
      <p:ext uri="{BB962C8B-B14F-4D97-AF65-F5344CB8AC3E}">
        <p14:creationId xmlns:p14="http://schemas.microsoft.com/office/powerpoint/2010/main" val="23084686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-226088" y="5997525"/>
            <a:ext cx="12524723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E392D2-CD53-4F96-A5A0-4C04D75E9B6A}"/>
              </a:ext>
            </a:extLst>
          </p:cNvPr>
          <p:cNvSpPr/>
          <p:nvPr/>
        </p:nvSpPr>
        <p:spPr>
          <a:xfrm>
            <a:off x="-105508" y="-71432"/>
            <a:ext cx="12355193" cy="60762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FF91708C-8799-4976-BFC2-FFFB59FA87E7}"/>
              </a:ext>
            </a:extLst>
          </p:cNvPr>
          <p:cNvSpPr/>
          <p:nvPr/>
        </p:nvSpPr>
        <p:spPr>
          <a:xfrm flipV="1">
            <a:off x="-78158" y="0"/>
            <a:ext cx="6862148" cy="70701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10039034" y="181167"/>
            <a:ext cx="1758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577780" y="5996936"/>
            <a:ext cx="11868215" cy="7931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108D7C8-4950-47BE-BD61-EF3D0BF2B5A2}"/>
              </a:ext>
            </a:extLst>
          </p:cNvPr>
          <p:cNvSpPr txBox="1"/>
          <p:nvPr/>
        </p:nvSpPr>
        <p:spPr>
          <a:xfrm>
            <a:off x="5691023" y="74210"/>
            <a:ext cx="4207296" cy="155784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What you test is what you ship…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No more bad surprises in situation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</a:rPr>
              <a:t>&gt;&gt; everything is tested assembled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no more code plumbing leaks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cap="all" dirty="0">
                <a:latin typeface="Chantilly-Light" pitchFamily="2" charset="0"/>
              </a:rPr>
              <a:t>&gt;&gt;</a:t>
            </a:r>
            <a:r>
              <a:rPr lang="en-GB" sz="900" b="0" cap="all" dirty="0">
                <a:latin typeface="Chantilly-Light" pitchFamily="2" charset="0"/>
              </a:rPr>
              <a:t> Our Acceptance tests cover everything (but I/O)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complementary contract (integration) tests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A </a:t>
            </a:r>
            <a:r>
              <a:rPr lang="en-US" sz="900" b="0" cap="all" dirty="0">
                <a:latin typeface="Chantilly-Light" pitchFamily="2" charset="0"/>
              </a:rPr>
              <a:t>guarantee that the stubs we use to speed our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Acceptance tests are faithful to reality</a:t>
            </a:r>
            <a:endParaRPr lang="en-GB" sz="900" b="0" cap="all" dirty="0">
              <a:latin typeface="Chantilly-Light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008EB9A-9AD4-4711-B3CB-884DB4B5CA4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51B08B6-DB85-4AB9-B6D3-EAC4F3A302B3}"/>
              </a:ext>
            </a:extLst>
          </p:cNvPr>
          <p:cNvSpPr txBox="1"/>
          <p:nvPr/>
        </p:nvSpPr>
        <p:spPr>
          <a:xfrm>
            <a:off x="9342013" y="958000"/>
            <a:ext cx="2673470" cy="151024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100" cap="all" dirty="0">
                <a:solidFill>
                  <a:schemeClr val="tx1"/>
                </a:solidFill>
              </a:rPr>
              <a:t>Easier for Junior DEVs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They are More focused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on the system behaviors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&gt;&gt; it Enforces Yagni</a:t>
            </a:r>
          </a:p>
          <a:p>
            <a:r>
              <a:rPr lang="en-US" sz="900" b="0" cap="all" dirty="0">
                <a:latin typeface="Chantilly-Light" pitchFamily="2" charset="0"/>
              </a:rPr>
              <a:t>They code less fragile tests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(no more implementation tests)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it </a:t>
            </a:r>
            <a:r>
              <a:rPr lang="en-US" sz="900" b="0" cap="all" dirty="0">
                <a:latin typeface="Chantilly-Light" pitchFamily="2" charset="0"/>
              </a:rPr>
              <a:t>Eases merciless Refactoring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3CF5FE-47C3-450A-BBC5-DE96AE5D4889}"/>
              </a:ext>
            </a:extLst>
          </p:cNvPr>
          <p:cNvGrpSpPr/>
          <p:nvPr/>
        </p:nvGrpSpPr>
        <p:grpSpPr>
          <a:xfrm>
            <a:off x="2328372" y="1544312"/>
            <a:ext cx="5644324" cy="3753205"/>
            <a:chOff x="1957411" y="1842942"/>
            <a:chExt cx="5644324" cy="37532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C90CFF8-D689-4191-8285-C10578B3834A}"/>
                </a:ext>
              </a:extLst>
            </p:cNvPr>
            <p:cNvSpPr txBox="1"/>
            <p:nvPr/>
          </p:nvSpPr>
          <p:spPr>
            <a:xfrm>
              <a:off x="4531572" y="1842942"/>
              <a:ext cx="190938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How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4C809DC-5124-4F4B-80FA-8DFF13345C02}"/>
                </a:ext>
              </a:extLst>
            </p:cNvPr>
            <p:cNvSpPr txBox="1"/>
            <p:nvPr/>
          </p:nvSpPr>
          <p:spPr>
            <a:xfrm>
              <a:off x="1957411" y="4160147"/>
              <a:ext cx="3067523" cy="1436000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r>
                <a:rPr lang="en-GB" sz="1100" cap="all" dirty="0">
                  <a:solidFill>
                    <a:schemeClr val="tx1"/>
                  </a:solidFill>
                </a:rPr>
                <a:t>Friendly patterns &amp; tools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DDD &amp; Hexagonal architecture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Builders &amp; Fuzzers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for acceptance tests setup 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live-testing tools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00B353D-5799-4E3E-9B2A-40B87093C299}"/>
                </a:ext>
              </a:extLst>
            </p:cNvPr>
            <p:cNvSpPr txBox="1"/>
            <p:nvPr/>
          </p:nvSpPr>
          <p:spPr>
            <a:xfrm>
              <a:off x="2982250" y="2407305"/>
              <a:ext cx="4619485" cy="2538448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pPr>
                <a:spcAft>
                  <a:spcPts val="1000"/>
                </a:spcAft>
              </a:pPr>
              <a:r>
                <a:rPr lang="en-GB" sz="1100" cap="all" dirty="0">
                  <a:solidFill>
                    <a:schemeClr val="tx1"/>
                  </a:solidFill>
                </a:rPr>
                <a:t>Specific Outside-in TDD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Double loop </a:t>
              </a:r>
              <a:r>
                <a:rPr lang="en-GB" sz="900" b="0" cap="all" dirty="0">
                  <a:latin typeface="Chantilly-Light" pitchFamily="2" charset="0"/>
                  <a:sym typeface="Wingdings" panose="05000000000000000000" pitchFamily="2" charset="2"/>
                </a:rPr>
                <a:t> </a:t>
              </a:r>
              <a:r>
                <a:rPr lang="en-US" sz="900" b="0" cap="all" dirty="0">
                  <a:latin typeface="Chantilly-Light" pitchFamily="2" charset="0"/>
                </a:rPr>
                <a:t>one and a half loop instead</a:t>
              </a:r>
              <a:br>
                <a:rPr lang="en-US" sz="900" b="0" cap="all" dirty="0">
                  <a:latin typeface="Chantilly-Light" pitchFamily="2" charset="0"/>
                </a:rPr>
              </a:br>
              <a:r>
                <a:rPr lang="en-US" sz="900" b="0" cap="all" dirty="0">
                  <a:latin typeface="Chantilly-Light" pitchFamily="2" charset="0"/>
                </a:rPr>
                <a:t>(Fine-grained unit tests only whenever facing difficulties)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Still Baby steps FTW!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only the external systems are stubbed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Acceptance tests cover adapters code too!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(only the adaptation code in action, not its I/O)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Behavioural and domain-driven tests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(DDD Ubiquitous language)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Blazing-fast acceptance tests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EFE37340-C341-44C8-98CC-C36EDF4DE334}"/>
              </a:ext>
            </a:extLst>
          </p:cNvPr>
          <p:cNvSpPr txBox="1"/>
          <p:nvPr/>
        </p:nvSpPr>
        <p:spPr>
          <a:xfrm>
            <a:off x="8929176" y="2683312"/>
            <a:ext cx="236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But…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EDB33A-D522-4B5D-B3E0-FFD23DE78F61}"/>
              </a:ext>
            </a:extLst>
          </p:cNvPr>
          <p:cNvSpPr txBox="1"/>
          <p:nvPr/>
        </p:nvSpPr>
        <p:spPr>
          <a:xfrm>
            <a:off x="8275782" y="3305819"/>
            <a:ext cx="3739701" cy="1532769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…What about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Combinatory explosion of test cases?!?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lots of concise &amp; easy to write acceptance tests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(powered by fuzzers) were more than sufficient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in 85% of our </a:t>
            </a:r>
            <a:r>
              <a:rPr lang="en-GB" sz="900" b="0" cap="all" dirty="0" err="1">
                <a:latin typeface="Chantilly-Light" pitchFamily="2" charset="0"/>
                <a:sym typeface="Wingdings" panose="05000000000000000000" pitchFamily="2" charset="2"/>
              </a:rPr>
              <a:t>xp</a:t>
            </a:r>
            <a:endParaRPr lang="en-GB" sz="900" b="0" cap="all" dirty="0">
              <a:latin typeface="Chantilly-Light" pitchFamily="2" charset="0"/>
              <a:sym typeface="Wingdings" panose="05000000000000000000" pitchFamily="2" charset="2"/>
            </a:endParaRP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Surgical identification of bug spots?!?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 no big deal actually. very episodically, You just debug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your reproductible acceptance test and… TADA!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(this point was just cargo-cult psychological barrier)</a:t>
            </a:r>
            <a:endParaRPr lang="en-US" sz="1100" cap="all" dirty="0">
              <a:solidFill>
                <a:srgbClr val="4472C4"/>
              </a:solidFill>
              <a:sym typeface="Wingdings" panose="05000000000000000000" pitchFamily="2" charset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EE78A2-1A2E-4821-AF1C-BE0A202B001A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D4EEF-8296-4CC6-A988-8B37C6D50964}"/>
              </a:ext>
            </a:extLst>
          </p:cNvPr>
          <p:cNvSpPr txBox="1"/>
          <p:nvPr/>
        </p:nvSpPr>
        <p:spPr>
          <a:xfrm>
            <a:off x="1051034" y="5217989"/>
            <a:ext cx="11010419" cy="77851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US" sz="1050" b="0" cap="all" dirty="0">
                <a:solidFill>
                  <a:schemeClr val="tx1"/>
                </a:solidFill>
                <a:latin typeface="Chantilly-Light" charset="0"/>
                <a:ea typeface="Chantilly-Light" charset="0"/>
                <a:cs typeface="Chantilly-Light" charset="0"/>
                <a:sym typeface="Wingdings" panose="05000000000000000000" pitchFamily="2" charset="2"/>
              </a:rPr>
              <a:t>Dev people dislike to write enough integration tests (vs. unit ones). This explains lots of Blind Spots &amp; Failures of classical test strategies</a:t>
            </a:r>
          </a:p>
          <a:p>
            <a:pPr>
              <a:spcAft>
                <a:spcPts val="1000"/>
              </a:spcAft>
            </a:pP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 We've tradeoff former approaches (UT </a:t>
            </a:r>
            <a:r>
              <a:rPr lang="en-US" sz="1050" dirty="0">
                <a:solidFill>
                  <a:schemeClr val="tx1"/>
                </a:solidFill>
                <a:sym typeface="Wingdings" panose="05000000000000000000" pitchFamily="2" charset="2"/>
              </a:rPr>
              <a:t>x</a:t>
            </a: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 IT) in favor of safeness in production whatever the vigilance of the dev team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1DF4A12-F9B8-49D8-9A9D-72D89FBEC4F2}"/>
              </a:ext>
            </a:extLst>
          </p:cNvPr>
          <p:cNvCxnSpPr>
            <a:cxnSpLocks/>
          </p:cNvCxnSpPr>
          <p:nvPr/>
        </p:nvCxnSpPr>
        <p:spPr>
          <a:xfrm>
            <a:off x="544947" y="5192284"/>
            <a:ext cx="1176989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35" idx="3"/>
          </p:cNvCxnSpPr>
          <p:nvPr/>
        </p:nvCxnSpPr>
        <p:spPr>
          <a:xfrm flipH="1">
            <a:off x="5421624" y="1929033"/>
            <a:ext cx="1390289" cy="2909555"/>
          </a:xfrm>
          <a:prstGeom prst="bentConnector4">
            <a:avLst>
              <a:gd name="adj1" fmla="val -89773"/>
              <a:gd name="adj2" fmla="val 99959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423414" y="4098753"/>
            <a:ext cx="0" cy="972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stCxn id="43" idx="3"/>
          </p:cNvCxnSpPr>
          <p:nvPr/>
        </p:nvCxnSpPr>
        <p:spPr>
          <a:xfrm>
            <a:off x="11293205" y="3068033"/>
            <a:ext cx="805890" cy="1770555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9" idx="3"/>
          </p:cNvCxnSpPr>
          <p:nvPr/>
        </p:nvCxnSpPr>
        <p:spPr>
          <a:xfrm>
            <a:off x="11797852" y="565888"/>
            <a:ext cx="266452" cy="1714804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/>
          <p:nvPr/>
        </p:nvCxnSpPr>
        <p:spPr>
          <a:xfrm rot="5400000">
            <a:off x="9535783" y="958713"/>
            <a:ext cx="1087930" cy="243844"/>
          </a:xfrm>
          <a:prstGeom prst="bentConnector3">
            <a:avLst>
              <a:gd name="adj1" fmla="val 422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9957234" y="142809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0018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9DB09C-2F74-4E80-9389-046A1637F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cap="all" dirty="0"/>
              <a:t>Binary is for machine </a:t>
            </a:r>
            <a:br>
              <a:rPr lang="en-GB" cap="all" dirty="0"/>
            </a:br>
            <a:r>
              <a:rPr lang="en-GB" cap="all" dirty="0"/>
              <a:t>Code is for people</a:t>
            </a:r>
            <a:br>
              <a:rPr lang="en-GB" cap="all" dirty="0"/>
            </a:br>
            <a:br>
              <a:rPr lang="en-GB" cap="all" dirty="0"/>
            </a:br>
            <a:r>
              <a:rPr lang="en-GB" cap="all" dirty="0"/>
              <a:t>We care people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958301-B971-48EA-B6F1-88BF8BF61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13927"/>
            <a:ext cx="10515600" cy="875723"/>
          </a:xfrm>
        </p:spPr>
        <p:txBody>
          <a:bodyPr>
            <a:normAutofit/>
          </a:bodyPr>
          <a:lstStyle/>
          <a:p>
            <a:r>
              <a:rPr lang="en-GB" sz="1400" b="0" dirty="0"/>
              <a:t>Special thanks to: </a:t>
            </a:r>
            <a:r>
              <a:rPr lang="en-GB" sz="1400" dirty="0"/>
              <a:t>Cyrille DUPUYDAUBY</a:t>
            </a:r>
            <a:r>
              <a:rPr lang="en-GB" sz="1400" b="0" dirty="0"/>
              <a:t> &amp; </a:t>
            </a:r>
            <a:r>
              <a:rPr lang="en-GB" sz="1400" dirty="0"/>
              <a:t>Rui CARVALHO</a:t>
            </a:r>
            <a:r>
              <a:rPr lang="en-GB" sz="1400" b="0" dirty="0"/>
              <a:t> for their kind reviews &amp; feedbacks</a:t>
            </a:r>
          </a:p>
        </p:txBody>
      </p:sp>
    </p:spTree>
    <p:extLst>
      <p:ext uri="{BB962C8B-B14F-4D97-AF65-F5344CB8AC3E}">
        <p14:creationId xmlns:p14="http://schemas.microsoft.com/office/powerpoint/2010/main" val="20915060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Magnetic Disk 1">
            <a:extLst>
              <a:ext uri="{FF2B5EF4-FFF2-40B4-BE49-F238E27FC236}">
                <a16:creationId xmlns:a16="http://schemas.microsoft.com/office/drawing/2014/main" id="{DA91C794-7AC0-40C3-9A17-238CC87E3259}"/>
              </a:ext>
            </a:extLst>
          </p:cNvPr>
          <p:cNvSpPr/>
          <p:nvPr/>
        </p:nvSpPr>
        <p:spPr>
          <a:xfrm>
            <a:off x="3698923" y="3220992"/>
            <a:ext cx="331656" cy="416016"/>
          </a:xfrm>
          <a:prstGeom prst="flowChartMagneticDisk">
            <a:avLst/>
          </a:prstGeom>
          <a:solidFill>
            <a:srgbClr val="BF9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BAF997D-3F0D-42FD-8C53-4CAE1402940E}"/>
              </a:ext>
            </a:extLst>
          </p:cNvPr>
          <p:cNvSpPr/>
          <p:nvPr/>
        </p:nvSpPr>
        <p:spPr>
          <a:xfrm>
            <a:off x="4999629" y="3220992"/>
            <a:ext cx="1039625" cy="10396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CFE85D8-E8C4-4548-9CB8-384539171106}"/>
              </a:ext>
            </a:extLst>
          </p:cNvPr>
          <p:cNvSpPr/>
          <p:nvPr/>
        </p:nvSpPr>
        <p:spPr>
          <a:xfrm>
            <a:off x="5129284" y="3373393"/>
            <a:ext cx="770978" cy="770978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7FC929D-3BFB-4DEF-8047-246E75D4EA13}"/>
              </a:ext>
            </a:extLst>
          </p:cNvPr>
          <p:cNvSpPr/>
          <p:nvPr/>
        </p:nvSpPr>
        <p:spPr>
          <a:xfrm>
            <a:off x="5250975" y="3525792"/>
            <a:ext cx="540225" cy="5402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Partial Circle 2">
            <a:extLst>
              <a:ext uri="{FF2B5EF4-FFF2-40B4-BE49-F238E27FC236}">
                <a16:creationId xmlns:a16="http://schemas.microsoft.com/office/drawing/2014/main" id="{FE009069-3E71-43BC-B220-6816391BFD93}"/>
              </a:ext>
            </a:extLst>
          </p:cNvPr>
          <p:cNvSpPr/>
          <p:nvPr/>
        </p:nvSpPr>
        <p:spPr>
          <a:xfrm rot="18900000">
            <a:off x="4958014" y="3184883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05BF0A-1D79-4CB2-8FD8-F77E172653A9}"/>
              </a:ext>
            </a:extLst>
          </p:cNvPr>
          <p:cNvSpPr/>
          <p:nvPr/>
        </p:nvSpPr>
        <p:spPr>
          <a:xfrm>
            <a:off x="7640471" y="3234643"/>
            <a:ext cx="1039625" cy="10396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FAB367F-3347-40CC-87D5-F94B71A7A49E}"/>
              </a:ext>
            </a:extLst>
          </p:cNvPr>
          <p:cNvSpPr/>
          <p:nvPr/>
        </p:nvSpPr>
        <p:spPr>
          <a:xfrm>
            <a:off x="7770126" y="3387044"/>
            <a:ext cx="770978" cy="770978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8C89A24-4A51-4298-AED8-1C048C697448}"/>
              </a:ext>
            </a:extLst>
          </p:cNvPr>
          <p:cNvSpPr/>
          <p:nvPr/>
        </p:nvSpPr>
        <p:spPr>
          <a:xfrm>
            <a:off x="7891817" y="3539443"/>
            <a:ext cx="540225" cy="5402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0B218A3-34B8-487E-B03A-11A3C771DCE1}"/>
              </a:ext>
            </a:extLst>
          </p:cNvPr>
          <p:cNvSpPr/>
          <p:nvPr/>
        </p:nvSpPr>
        <p:spPr>
          <a:xfrm flipH="1">
            <a:off x="8122693" y="3687294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Partial Circle 29">
            <a:extLst>
              <a:ext uri="{FF2B5EF4-FFF2-40B4-BE49-F238E27FC236}">
                <a16:creationId xmlns:a16="http://schemas.microsoft.com/office/drawing/2014/main" id="{132AF28A-6ED5-464A-9FF7-F0BB7CBE86F5}"/>
              </a:ext>
            </a:extLst>
          </p:cNvPr>
          <p:cNvSpPr/>
          <p:nvPr/>
        </p:nvSpPr>
        <p:spPr>
          <a:xfrm rot="18900000">
            <a:off x="7598856" y="3198534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0459FC4-1D4A-462E-84D6-672D42F634F9}"/>
              </a:ext>
            </a:extLst>
          </p:cNvPr>
          <p:cNvSpPr/>
          <p:nvPr/>
        </p:nvSpPr>
        <p:spPr>
          <a:xfrm flipH="1">
            <a:off x="5481851" y="3673643"/>
            <a:ext cx="76199" cy="76199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0F552FC-03BB-4B91-8BA5-78704F6DEC85}"/>
              </a:ext>
            </a:extLst>
          </p:cNvPr>
          <p:cNvSpPr/>
          <p:nvPr/>
        </p:nvSpPr>
        <p:spPr>
          <a:xfrm>
            <a:off x="1603610" y="4561047"/>
            <a:ext cx="1039625" cy="10396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CCAEBBA-350F-4BCC-9247-A87357D5CB59}"/>
              </a:ext>
            </a:extLst>
          </p:cNvPr>
          <p:cNvSpPr/>
          <p:nvPr/>
        </p:nvSpPr>
        <p:spPr>
          <a:xfrm>
            <a:off x="1733265" y="4713448"/>
            <a:ext cx="770978" cy="770978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2632437-32BA-48F3-8D4F-D1CA740B90FF}"/>
              </a:ext>
            </a:extLst>
          </p:cNvPr>
          <p:cNvSpPr/>
          <p:nvPr/>
        </p:nvSpPr>
        <p:spPr>
          <a:xfrm>
            <a:off x="1854956" y="4865847"/>
            <a:ext cx="540225" cy="5402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Partial Circle 39">
            <a:extLst>
              <a:ext uri="{FF2B5EF4-FFF2-40B4-BE49-F238E27FC236}">
                <a16:creationId xmlns:a16="http://schemas.microsoft.com/office/drawing/2014/main" id="{092A2B99-3523-42E7-9F1C-CE87B546E921}"/>
              </a:ext>
            </a:extLst>
          </p:cNvPr>
          <p:cNvSpPr/>
          <p:nvPr/>
        </p:nvSpPr>
        <p:spPr>
          <a:xfrm rot="18900000">
            <a:off x="1561995" y="4524938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5F01158-A9BE-4968-800F-9A5B8B3A89F4}"/>
              </a:ext>
            </a:extLst>
          </p:cNvPr>
          <p:cNvSpPr/>
          <p:nvPr/>
        </p:nvSpPr>
        <p:spPr>
          <a:xfrm flipH="1">
            <a:off x="2085832" y="5013698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lowchart: Magnetic Disk 41">
            <a:extLst>
              <a:ext uri="{FF2B5EF4-FFF2-40B4-BE49-F238E27FC236}">
                <a16:creationId xmlns:a16="http://schemas.microsoft.com/office/drawing/2014/main" id="{586576F4-5B67-456A-A102-5A818425B831}"/>
              </a:ext>
            </a:extLst>
          </p:cNvPr>
          <p:cNvSpPr/>
          <p:nvPr/>
        </p:nvSpPr>
        <p:spPr>
          <a:xfrm>
            <a:off x="6579505" y="5530289"/>
            <a:ext cx="318280" cy="355549"/>
          </a:xfrm>
          <a:prstGeom prst="flowChartMagneticDisk">
            <a:avLst/>
          </a:prstGeom>
          <a:solidFill>
            <a:srgbClr val="BF9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Flowchart: Magnetic Disk 43">
            <a:extLst>
              <a:ext uri="{FF2B5EF4-FFF2-40B4-BE49-F238E27FC236}">
                <a16:creationId xmlns:a16="http://schemas.microsoft.com/office/drawing/2014/main" id="{7BCAA9D3-5B99-4CE2-A165-F06FC12FC4E4}"/>
              </a:ext>
            </a:extLst>
          </p:cNvPr>
          <p:cNvSpPr/>
          <p:nvPr/>
        </p:nvSpPr>
        <p:spPr>
          <a:xfrm>
            <a:off x="618293" y="4448586"/>
            <a:ext cx="747046" cy="834521"/>
          </a:xfrm>
          <a:prstGeom prst="flowChartMagneticDisk">
            <a:avLst/>
          </a:prstGeom>
          <a:solidFill>
            <a:srgbClr val="BF9000"/>
          </a:solidFill>
          <a:ln w="793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4580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7CC443-0127-4E04-A932-E0411B102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325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847D72-E094-493A-BC38-423A8BAD6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555" y="82968"/>
            <a:ext cx="8888889" cy="669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396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Outside-in?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8A649C4-CF31-4DF8-8225-4D8DE3BD666B}"/>
              </a:ext>
            </a:extLst>
          </p:cNvPr>
          <p:cNvGrpSpPr/>
          <p:nvPr/>
        </p:nvGrpSpPr>
        <p:grpSpPr>
          <a:xfrm>
            <a:off x="7847250" y="2928243"/>
            <a:ext cx="3537069" cy="3010708"/>
            <a:chOff x="7521125" y="2768586"/>
            <a:chExt cx="3537069" cy="3010708"/>
          </a:xfrm>
        </p:grpSpPr>
        <p:sp>
          <p:nvSpPr>
            <p:cNvPr id="50" name="Octagon 49">
              <a:extLst>
                <a:ext uri="{FF2B5EF4-FFF2-40B4-BE49-F238E27FC236}">
                  <a16:creationId xmlns:a16="http://schemas.microsoft.com/office/drawing/2014/main" id="{11677194-346E-42AF-A5B2-4F187D20A589}"/>
                </a:ext>
              </a:extLst>
            </p:cNvPr>
            <p:cNvSpPr/>
            <p:nvPr/>
          </p:nvSpPr>
          <p:spPr>
            <a:xfrm>
              <a:off x="7521125" y="2768586"/>
              <a:ext cx="3537069" cy="301070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EE4948-04E9-414A-90E5-C862789F365C}"/>
                </a:ext>
              </a:extLst>
            </p:cNvPr>
            <p:cNvSpPr txBox="1"/>
            <p:nvPr/>
          </p:nvSpPr>
          <p:spPr>
            <a:xfrm>
              <a:off x="9599231" y="2783764"/>
              <a:ext cx="58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D3391138-A80B-439B-80D5-AF5FFE48590F}"/>
                </a:ext>
              </a:extLst>
            </p:cNvPr>
            <p:cNvSpPr/>
            <p:nvPr/>
          </p:nvSpPr>
          <p:spPr>
            <a:xfrm>
              <a:off x="8323333" y="468148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6761F20-01A1-44AF-BE18-21F5A97495EB}"/>
                </a:ext>
              </a:extLst>
            </p:cNvPr>
            <p:cNvSpPr/>
            <p:nvPr/>
          </p:nvSpPr>
          <p:spPr>
            <a:xfrm>
              <a:off x="9993120" y="4390790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C978D1C-F69B-4647-8D05-B42ED37AF45A}"/>
                </a:ext>
              </a:extLst>
            </p:cNvPr>
            <p:cNvSpPr/>
            <p:nvPr/>
          </p:nvSpPr>
          <p:spPr>
            <a:xfrm>
              <a:off x="9289659" y="4999792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" name="Connector: Elbow 56">
              <a:extLst>
                <a:ext uri="{FF2B5EF4-FFF2-40B4-BE49-F238E27FC236}">
                  <a16:creationId xmlns:a16="http://schemas.microsoft.com/office/drawing/2014/main" id="{634A25CA-E567-4DFD-9BCB-71262CDDA04C}"/>
                </a:ext>
              </a:extLst>
            </p:cNvPr>
            <p:cNvCxnSpPr>
              <a:cxnSpLocks/>
              <a:stCxn id="52" idx="3"/>
              <a:endCxn id="54" idx="1"/>
            </p:cNvCxnSpPr>
            <p:nvPr/>
          </p:nvCxnSpPr>
          <p:spPr>
            <a:xfrm>
              <a:off x="8411088" y="3670482"/>
              <a:ext cx="847412" cy="145492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or: Elbow 57">
              <a:extLst>
                <a:ext uri="{FF2B5EF4-FFF2-40B4-BE49-F238E27FC236}">
                  <a16:creationId xmlns:a16="http://schemas.microsoft.com/office/drawing/2014/main" id="{8587A79C-9A99-45B1-91D1-4C1DF2171FD0}"/>
                </a:ext>
              </a:extLst>
            </p:cNvPr>
            <p:cNvCxnSpPr>
              <a:cxnSpLocks/>
              <a:stCxn id="54" idx="3"/>
              <a:endCxn id="55" idx="3"/>
            </p:cNvCxnSpPr>
            <p:nvPr/>
          </p:nvCxnSpPr>
          <p:spPr>
            <a:xfrm>
              <a:off x="9721482" y="3815974"/>
              <a:ext cx="734620" cy="765941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D2FA266B-FA8D-4A35-AC38-98A5B689F0B1}"/>
                </a:ext>
              </a:extLst>
            </p:cNvPr>
            <p:cNvCxnSpPr>
              <a:cxnSpLocks/>
              <a:stCxn id="53" idx="3"/>
              <a:endCxn id="56" idx="1"/>
            </p:cNvCxnSpPr>
            <p:nvPr/>
          </p:nvCxnSpPr>
          <p:spPr>
            <a:xfrm>
              <a:off x="8786315" y="4872614"/>
              <a:ext cx="503344" cy="318303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CBDAD4F8-8260-490C-A964-B7889A0342BB}"/>
                </a:ext>
              </a:extLst>
            </p:cNvPr>
            <p:cNvCxnSpPr>
              <a:cxnSpLocks/>
              <a:stCxn id="52" idx="2"/>
              <a:endCxn id="53" idx="0"/>
            </p:cNvCxnSpPr>
            <p:nvPr/>
          </p:nvCxnSpPr>
          <p:spPr>
            <a:xfrm>
              <a:off x="8179597" y="3861606"/>
              <a:ext cx="375227" cy="81988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01AE05-96A7-4D5F-A0AA-35E17327877B}"/>
                </a:ext>
              </a:extLst>
            </p:cNvPr>
            <p:cNvGrpSpPr/>
            <p:nvPr/>
          </p:nvGrpSpPr>
          <p:grpSpPr>
            <a:xfrm>
              <a:off x="9258500" y="3624849"/>
              <a:ext cx="644700" cy="382249"/>
              <a:chOff x="9227632" y="3957458"/>
              <a:chExt cx="644700" cy="382249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E3C9C28-6212-46FB-A166-1D94C55DE18D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Diamond 61">
                <a:extLst>
                  <a:ext uri="{FF2B5EF4-FFF2-40B4-BE49-F238E27FC236}">
                    <a16:creationId xmlns:a16="http://schemas.microsoft.com/office/drawing/2014/main" id="{849091E6-1A70-4EE9-9909-471EBABADBB3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B9DC8BE-8643-4FB1-8B08-E190FA7C4924}"/>
                </a:ext>
              </a:extLst>
            </p:cNvPr>
            <p:cNvGrpSpPr/>
            <p:nvPr/>
          </p:nvGrpSpPr>
          <p:grpSpPr>
            <a:xfrm>
              <a:off x="7948106" y="3059782"/>
              <a:ext cx="652988" cy="801824"/>
              <a:chOff x="7948106" y="3059782"/>
              <a:chExt cx="652988" cy="801824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0CE78D0-B895-4FEE-9224-CAA51DD401C0}"/>
                  </a:ext>
                </a:extLst>
              </p:cNvPr>
              <p:cNvGrpSpPr/>
              <p:nvPr/>
            </p:nvGrpSpPr>
            <p:grpSpPr>
              <a:xfrm>
                <a:off x="7948106" y="3479357"/>
                <a:ext cx="652988" cy="382249"/>
                <a:chOff x="7948106" y="3479357"/>
                <a:chExt cx="652988" cy="382249"/>
              </a:xfrm>
            </p:grpSpPr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48A2A748-4058-4FA6-A73C-76FBC8A861E9}"/>
                    </a:ext>
                  </a:extLst>
                </p:cNvPr>
                <p:cNvSpPr/>
                <p:nvPr/>
              </p:nvSpPr>
              <p:spPr>
                <a:xfrm>
                  <a:off x="7948106" y="347935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Diamond 60">
                  <a:extLst>
                    <a:ext uri="{FF2B5EF4-FFF2-40B4-BE49-F238E27FC236}">
                      <a16:creationId xmlns:a16="http://schemas.microsoft.com/office/drawing/2014/main" id="{7E095925-FCBC-4FAA-90B9-7F2A4A144747}"/>
                    </a:ext>
                  </a:extLst>
                </p:cNvPr>
                <p:cNvSpPr/>
                <p:nvPr/>
              </p:nvSpPr>
              <p:spPr>
                <a:xfrm>
                  <a:off x="8419376" y="357556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A6A138A7-F47C-422A-9FA3-2280FE17F833}"/>
                  </a:ext>
                </a:extLst>
              </p:cNvPr>
              <p:cNvSpPr/>
              <p:nvPr/>
            </p:nvSpPr>
            <p:spPr>
              <a:xfrm>
                <a:off x="8078006" y="3059782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0EF7C2C9-E77C-40B4-96BB-3692C5DECC5A}"/>
                  </a:ext>
                </a:extLst>
              </p:cNvPr>
              <p:cNvCxnSpPr>
                <a:cxnSpLocks/>
                <a:endCxn id="52" idx="0"/>
              </p:cNvCxnSpPr>
              <p:nvPr/>
            </p:nvCxnSpPr>
            <p:spPr>
              <a:xfrm>
                <a:off x="8179597" y="3250807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797247" y="297447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2BBBDE0-712B-47DE-A8A9-9B6F8A6E04D3}"/>
              </a:ext>
            </a:extLst>
          </p:cNvPr>
          <p:cNvCxnSpPr>
            <a:cxnSpLocks/>
            <a:stCxn id="65" idx="0"/>
          </p:cNvCxnSpPr>
          <p:nvPr/>
        </p:nvCxnSpPr>
        <p:spPr>
          <a:xfrm>
            <a:off x="6450390" y="3246727"/>
            <a:ext cx="1917080" cy="74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: Single Corner Snipped 87">
            <a:extLst>
              <a:ext uri="{FF2B5EF4-FFF2-40B4-BE49-F238E27FC236}">
                <a16:creationId xmlns:a16="http://schemas.microsoft.com/office/drawing/2014/main" id="{C55AEB26-9B7E-4064-9E80-6D251AF8861A}"/>
              </a:ext>
            </a:extLst>
          </p:cNvPr>
          <p:cNvSpPr/>
          <p:nvPr/>
        </p:nvSpPr>
        <p:spPr>
          <a:xfrm>
            <a:off x="6920285" y="15317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20B6C7A-8F3E-4BDA-A02A-DFB7642D6241}"/>
              </a:ext>
            </a:extLst>
          </p:cNvPr>
          <p:cNvCxnSpPr>
            <a:cxnSpLocks/>
            <a:stCxn id="88" idx="0"/>
          </p:cNvCxnSpPr>
          <p:nvPr/>
        </p:nvCxnSpPr>
        <p:spPr>
          <a:xfrm>
            <a:off x="7573428" y="1803965"/>
            <a:ext cx="857991" cy="134642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: Single Corner Snipped 90">
            <a:extLst>
              <a:ext uri="{FF2B5EF4-FFF2-40B4-BE49-F238E27FC236}">
                <a16:creationId xmlns:a16="http://schemas.microsoft.com/office/drawing/2014/main" id="{FA6FB438-4E5C-41E9-81A3-01E903DD6170}"/>
              </a:ext>
            </a:extLst>
          </p:cNvPr>
          <p:cNvSpPr/>
          <p:nvPr/>
        </p:nvSpPr>
        <p:spPr>
          <a:xfrm>
            <a:off x="7778276" y="8303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93A0B832-A978-4039-8D8E-B1A14CFC9A70}"/>
              </a:ext>
            </a:extLst>
          </p:cNvPr>
          <p:cNvCxnSpPr>
            <a:cxnSpLocks/>
            <a:stCxn id="91" idx="1"/>
          </p:cNvCxnSpPr>
          <p:nvPr/>
        </p:nvCxnSpPr>
        <p:spPr>
          <a:xfrm>
            <a:off x="8104848" y="1374848"/>
            <a:ext cx="398603" cy="17646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: Single Corner Snipped 94">
            <a:extLst>
              <a:ext uri="{FF2B5EF4-FFF2-40B4-BE49-F238E27FC236}">
                <a16:creationId xmlns:a16="http://schemas.microsoft.com/office/drawing/2014/main" id="{278C7748-263A-4161-8530-0AF9F05CA6A1}"/>
              </a:ext>
            </a:extLst>
          </p:cNvPr>
          <p:cNvSpPr/>
          <p:nvPr/>
        </p:nvSpPr>
        <p:spPr>
          <a:xfrm>
            <a:off x="6060022" y="38018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685680A-01A0-4B2C-9A37-06C53930921F}"/>
              </a:ext>
            </a:extLst>
          </p:cNvPr>
          <p:cNvCxnSpPr>
            <a:cxnSpLocks/>
            <a:stCxn id="95" idx="0"/>
          </p:cNvCxnSpPr>
          <p:nvPr/>
        </p:nvCxnSpPr>
        <p:spPr>
          <a:xfrm flipV="1">
            <a:off x="6713165" y="3322578"/>
            <a:ext cx="1654305" cy="7514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: Single Corner Snipped 97">
            <a:extLst>
              <a:ext uri="{FF2B5EF4-FFF2-40B4-BE49-F238E27FC236}">
                <a16:creationId xmlns:a16="http://schemas.microsoft.com/office/drawing/2014/main" id="{A1D86CC7-5285-4E77-B776-0E899B219767}"/>
              </a:ext>
            </a:extLst>
          </p:cNvPr>
          <p:cNvSpPr/>
          <p:nvPr/>
        </p:nvSpPr>
        <p:spPr>
          <a:xfrm>
            <a:off x="6250633" y="21815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12D78861-9A7A-4924-8003-C0A80C3E4FD1}"/>
              </a:ext>
            </a:extLst>
          </p:cNvPr>
          <p:cNvCxnSpPr>
            <a:cxnSpLocks/>
            <a:stCxn id="98" idx="0"/>
          </p:cNvCxnSpPr>
          <p:nvPr/>
        </p:nvCxnSpPr>
        <p:spPr>
          <a:xfrm>
            <a:off x="6903776" y="2453765"/>
            <a:ext cx="1500355" cy="74016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82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6045004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Why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34307D09-2D4D-4ACA-AB21-A08102944E56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relaxed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More efficient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relevant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1D5BDE3-28B8-48E3-B391-736676D2326B}"/>
              </a:ext>
            </a:extLst>
          </p:cNvPr>
          <p:cNvGrpSpPr/>
          <p:nvPr/>
        </p:nvGrpSpPr>
        <p:grpSpPr>
          <a:xfrm>
            <a:off x="7616750" y="841290"/>
            <a:ext cx="2646188" cy="4164066"/>
            <a:chOff x="7616750" y="841290"/>
            <a:chExt cx="2646188" cy="4164066"/>
          </a:xfrm>
        </p:grpSpPr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09E15D1F-14C6-4997-BED8-CA8197EBC98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894219" y="2867091"/>
              <a:ext cx="3156107" cy="1120424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4A5B603-137C-478C-99DE-55AF254F0E3F}"/>
                </a:ext>
              </a:extLst>
            </p:cNvPr>
            <p:cNvSpPr txBox="1"/>
            <p:nvPr/>
          </p:nvSpPr>
          <p:spPr>
            <a:xfrm>
              <a:off x="7616750" y="841290"/>
              <a:ext cx="2646188" cy="92042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Baby steps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eradicate Procrastination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premature optimizations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5DC298D-4FB6-4220-A61D-8B9D9E6D52AD}"/>
              </a:ext>
            </a:extLst>
          </p:cNvPr>
          <p:cNvGrpSpPr/>
          <p:nvPr/>
        </p:nvGrpSpPr>
        <p:grpSpPr>
          <a:xfrm>
            <a:off x="6069052" y="2382524"/>
            <a:ext cx="2052549" cy="1197405"/>
            <a:chOff x="6069052" y="2382524"/>
            <a:chExt cx="2052549" cy="119740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8BBD859-2044-46D7-80E5-33B24908E835}"/>
                </a:ext>
              </a:extLst>
            </p:cNvPr>
            <p:cNvSpPr txBox="1"/>
            <p:nvPr/>
          </p:nvSpPr>
          <p:spPr>
            <a:xfrm>
              <a:off x="6069052" y="2382524"/>
              <a:ext cx="205254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Less debugging with Live testing tools</a:t>
              </a:r>
              <a:endParaRPr lang="en-US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35CB2318-FA5E-406C-B51D-A866CF75219A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969961" y="3281260"/>
              <a:ext cx="438058" cy="159279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41EB35-BDA0-4E18-8B49-C2B126D353E7}"/>
              </a:ext>
            </a:extLst>
          </p:cNvPr>
          <p:cNvGrpSpPr/>
          <p:nvPr/>
        </p:nvGrpSpPr>
        <p:grpSpPr>
          <a:xfrm>
            <a:off x="5591489" y="5773141"/>
            <a:ext cx="3571081" cy="674200"/>
            <a:chOff x="5591489" y="5773141"/>
            <a:chExt cx="3571081" cy="674200"/>
          </a:xfrm>
        </p:grpSpPr>
        <p:cxnSp>
          <p:nvCxnSpPr>
            <p:cNvPr id="22" name="Connector: Curved 21">
              <a:extLst>
                <a:ext uri="{FF2B5EF4-FFF2-40B4-BE49-F238E27FC236}">
                  <a16:creationId xmlns:a16="http://schemas.microsoft.com/office/drawing/2014/main" id="{CA6C3E81-18C9-462A-BDD0-D8979F15A6CE}"/>
                </a:ext>
              </a:extLst>
            </p:cNvPr>
            <p:cNvCxnSpPr>
              <a:cxnSpLocks/>
            </p:cNvCxnSpPr>
            <p:nvPr/>
          </p:nvCxnSpPr>
          <p:spPr>
            <a:xfrm>
              <a:off x="7748620" y="6118865"/>
              <a:ext cx="1413950" cy="130301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322304-E622-46D8-A45B-E96DBF40DE9D}"/>
                </a:ext>
              </a:extLst>
            </p:cNvPr>
            <p:cNvSpPr txBox="1"/>
            <p:nvPr/>
          </p:nvSpPr>
          <p:spPr>
            <a:xfrm>
              <a:off x="5591489" y="5773141"/>
              <a:ext cx="2010575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Shared and clarified mental models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BD3D15E-CB34-4D7F-9E7B-8FFEB3BA8375}"/>
              </a:ext>
            </a:extLst>
          </p:cNvPr>
          <p:cNvGrpSpPr/>
          <p:nvPr/>
        </p:nvGrpSpPr>
        <p:grpSpPr>
          <a:xfrm>
            <a:off x="2823629" y="5673126"/>
            <a:ext cx="2739284" cy="489534"/>
            <a:chOff x="2823629" y="5673126"/>
            <a:chExt cx="2739284" cy="48953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1DDF67E-3B3A-4F3D-ACFC-61BE8C513805}"/>
                </a:ext>
              </a:extLst>
            </p:cNvPr>
            <p:cNvSpPr txBox="1"/>
            <p:nvPr/>
          </p:nvSpPr>
          <p:spPr>
            <a:xfrm>
              <a:off x="2823629" y="5673126"/>
              <a:ext cx="2347783" cy="489534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YAGNI 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 Outside-in form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)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CB8C6C6-96D3-4EE3-BEFC-19274BBCC9BF}"/>
                </a:ext>
              </a:extLst>
            </p:cNvPr>
            <p:cNvCxnSpPr>
              <a:cxnSpLocks/>
            </p:cNvCxnSpPr>
            <p:nvPr/>
          </p:nvCxnSpPr>
          <p:spPr>
            <a:xfrm>
              <a:off x="5270860" y="5952380"/>
              <a:ext cx="292053" cy="72133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988D43-AB66-442D-81CA-A0DAEEEFBC5E}"/>
              </a:ext>
            </a:extLst>
          </p:cNvPr>
          <p:cNvGrpSpPr/>
          <p:nvPr/>
        </p:nvGrpSpPr>
        <p:grpSpPr>
          <a:xfrm>
            <a:off x="6304868" y="3579231"/>
            <a:ext cx="2867354" cy="2154944"/>
            <a:chOff x="6304868" y="3579231"/>
            <a:chExt cx="2867354" cy="2154944"/>
          </a:xfrm>
        </p:grpSpPr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347792A5-75A1-45EE-8E2E-0FD106977730}"/>
                </a:ext>
              </a:extLst>
            </p:cNvPr>
            <p:cNvCxnSpPr>
              <a:cxnSpLocks/>
              <a:stCxn id="28" idx="2"/>
            </p:cNvCxnSpPr>
            <p:nvPr/>
          </p:nvCxnSpPr>
          <p:spPr>
            <a:xfrm rot="16200000" flipH="1">
              <a:off x="7434366" y="3996319"/>
              <a:ext cx="1634633" cy="1841079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2586602-4344-41FF-BD9D-EBC03280968F}"/>
                </a:ext>
              </a:extLst>
            </p:cNvPr>
            <p:cNvSpPr txBox="1"/>
            <p:nvPr/>
          </p:nvSpPr>
          <p:spPr>
            <a:xfrm>
              <a:off x="6304868" y="3579231"/>
              <a:ext cx="2052549" cy="52031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 regression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US" sz="6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9718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815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565438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996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148160" y="3550473"/>
              <a:ext cx="900123" cy="766173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517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73687" y="3514728"/>
              <a:ext cx="1274497" cy="1084835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571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3399</TotalTime>
  <Words>1959</Words>
  <Application>Microsoft Office PowerPoint</Application>
  <PresentationFormat>Widescreen</PresentationFormat>
  <Paragraphs>543</Paragraphs>
  <Slides>39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Alte Haas Grotesk</vt:lpstr>
      <vt:lpstr>Arial</vt:lpstr>
      <vt:lpstr>Bahnschrift SemiLight Condensed</vt:lpstr>
      <vt:lpstr>Calibri</vt:lpstr>
      <vt:lpstr>Chantilly-Light</vt:lpstr>
      <vt:lpstr>DK More Or Less</vt:lpstr>
      <vt:lpstr>Office Theme</vt:lpstr>
      <vt:lpstr>Write Antifragile &amp; Domain-Driven Tests with  </vt:lpstr>
      <vt:lpstr>Disclaimers</vt:lpstr>
      <vt:lpstr>PowerPoint Presentation</vt:lpstr>
      <vt:lpstr>Why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Binary is for machine  Code is for people  We care people</vt:lpstr>
      <vt:lpstr>PowerPoint Presentation</vt:lpstr>
      <vt:lpstr>PowerPoint Presentation</vt:lpstr>
      <vt:lpstr>PowerPoint Presentation</vt:lpstr>
      <vt:lpstr>Outside-in?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PIERRAIN Thomas</cp:lastModifiedBy>
  <cp:revision>342</cp:revision>
  <cp:lastPrinted>2021-01-24T16:35:49Z</cp:lastPrinted>
  <dcterms:created xsi:type="dcterms:W3CDTF">2021-01-22T11:53:11Z</dcterms:created>
  <dcterms:modified xsi:type="dcterms:W3CDTF">2021-02-10T21:31:32Z</dcterms:modified>
</cp:coreProperties>
</file>

<file path=docProps/thumbnail.jpeg>
</file>